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58" r:id="rId6"/>
    <p:sldId id="262" r:id="rId7"/>
    <p:sldId id="260" r:id="rId8"/>
    <p:sldId id="263" r:id="rId9"/>
    <p:sldId id="264" r:id="rId10"/>
    <p:sldId id="266" r:id="rId11"/>
    <p:sldId id="265" r:id="rId12"/>
    <p:sldId id="267" r:id="rId13"/>
    <p:sldId id="268" r:id="rId14"/>
    <p:sldId id="269" r:id="rId15"/>
    <p:sldId id="270" r:id="rId16"/>
    <p:sldId id="274" r:id="rId17"/>
    <p:sldId id="275" r:id="rId18"/>
    <p:sldId id="276" r:id="rId19"/>
    <p:sldId id="271" r:id="rId20"/>
    <p:sldId id="272" r:id="rId21"/>
    <p:sldId id="273" r:id="rId22"/>
    <p:sldId id="279" r:id="rId23"/>
    <p:sldId id="277" r:id="rId24"/>
    <p:sldId id="281" r:id="rId25"/>
    <p:sldId id="282" r:id="rId26"/>
    <p:sldId id="280"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9" d="100"/>
          <a:sy n="49" d="100"/>
        </p:scale>
        <p:origin x="-99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37BB6B-EE1B-48FB-8575-0D55C373DE88}" type="datetimeFigureOut">
              <a:rPr lang="en-US" smtClean="0"/>
              <a:pPr/>
              <a:t>3/19/2009</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3/19/2009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3/19/2009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3/19/2009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3/19/2009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3/19/2009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3/19/2009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3/19/2009</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3/19/2009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3/19/2009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37BB6B-EE1B-48FB-8575-0D55C373DE88}" type="datetimeFigureOut">
              <a:rPr lang="en-US" smtClean="0"/>
              <a:pPr/>
              <a:t>3/19/2009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3/19/2009</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wmf"/><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381000" y="533400"/>
            <a:ext cx="2486974" cy="2048592"/>
            <a:chOff x="0" y="0"/>
            <a:chExt cx="2360" cy="1943"/>
          </a:xfrm>
        </p:grpSpPr>
        <p:pic>
          <p:nvPicPr>
            <p:cNvPr id="5" name="Picture 6"/>
            <p:cNvPicPr>
              <a:picLocks noChangeAspect="1" noChangeArrowheads="1"/>
            </p:cNvPicPr>
            <p:nvPr/>
          </p:nvPicPr>
          <p:blipFill>
            <a:blip r:embed="rId2"/>
            <a:srcRect/>
            <a:stretch>
              <a:fillRect/>
            </a:stretch>
          </p:blipFill>
          <p:spPr bwMode="auto">
            <a:xfrm rot="239999">
              <a:off x="193" y="171"/>
              <a:ext cx="1977" cy="1440"/>
            </a:xfrm>
            <a:prstGeom prst="rect">
              <a:avLst/>
            </a:prstGeom>
            <a:noFill/>
            <a:ln w="12700" cap="flat">
              <a:noFill/>
              <a:miter lim="800000"/>
              <a:headEnd/>
              <a:tailEnd/>
            </a:ln>
          </p:spPr>
        </p:pic>
        <p:pic>
          <p:nvPicPr>
            <p:cNvPr id="6" name="Picture 7"/>
            <p:cNvPicPr>
              <a:picLocks noChangeArrowheads="1"/>
            </p:cNvPicPr>
            <p:nvPr/>
          </p:nvPicPr>
          <p:blipFill>
            <a:blip r:embed="rId3"/>
            <a:srcRect/>
            <a:stretch>
              <a:fillRect/>
            </a:stretch>
          </p:blipFill>
          <p:spPr bwMode="auto">
            <a:xfrm>
              <a:off x="0" y="0"/>
              <a:ext cx="2360" cy="1944"/>
            </a:xfrm>
            <a:prstGeom prst="rect">
              <a:avLst/>
            </a:prstGeom>
            <a:noFill/>
            <a:ln w="12700" cap="flat">
              <a:noFill/>
              <a:miter lim="800000"/>
              <a:headEnd/>
              <a:tailEnd/>
            </a:ln>
          </p:spPr>
        </p:pic>
      </p:grpSp>
      <p:grpSp>
        <p:nvGrpSpPr>
          <p:cNvPr id="7" name="Group 8"/>
          <p:cNvGrpSpPr>
            <a:grpSpLocks/>
          </p:cNvGrpSpPr>
          <p:nvPr/>
        </p:nvGrpSpPr>
        <p:grpSpPr bwMode="auto">
          <a:xfrm>
            <a:off x="2514600" y="3962400"/>
            <a:ext cx="2655583" cy="2124466"/>
            <a:chOff x="0" y="0"/>
            <a:chExt cx="2519" cy="2016"/>
          </a:xfrm>
        </p:grpSpPr>
        <p:pic>
          <p:nvPicPr>
            <p:cNvPr id="8" name="Picture 9"/>
            <p:cNvPicPr>
              <a:picLocks noChangeAspect="1" noChangeArrowheads="1"/>
            </p:cNvPicPr>
            <p:nvPr/>
          </p:nvPicPr>
          <p:blipFill>
            <a:blip r:embed="rId4"/>
            <a:srcRect/>
            <a:stretch>
              <a:fillRect/>
            </a:stretch>
          </p:blipFill>
          <p:spPr bwMode="auto">
            <a:xfrm rot="-443372">
              <a:off x="219" y="238"/>
              <a:ext cx="2060" cy="1376"/>
            </a:xfrm>
            <a:prstGeom prst="rect">
              <a:avLst/>
            </a:prstGeom>
            <a:noFill/>
            <a:ln w="12700" cap="flat">
              <a:noFill/>
              <a:miter lim="800000"/>
              <a:headEnd/>
              <a:tailEnd/>
            </a:ln>
          </p:spPr>
        </p:pic>
        <p:pic>
          <p:nvPicPr>
            <p:cNvPr id="9" name="Picture 10"/>
            <p:cNvPicPr>
              <a:picLocks noChangeArrowheads="1"/>
            </p:cNvPicPr>
            <p:nvPr/>
          </p:nvPicPr>
          <p:blipFill>
            <a:blip r:embed="rId5"/>
            <a:srcRect/>
            <a:stretch>
              <a:fillRect/>
            </a:stretch>
          </p:blipFill>
          <p:spPr bwMode="auto">
            <a:xfrm>
              <a:off x="0" y="0"/>
              <a:ext cx="2520" cy="2016"/>
            </a:xfrm>
            <a:prstGeom prst="rect">
              <a:avLst/>
            </a:prstGeom>
            <a:noFill/>
            <a:ln w="12700" cap="flat">
              <a:noFill/>
              <a:miter lim="800000"/>
              <a:headEnd/>
              <a:tailEnd/>
            </a:ln>
          </p:spPr>
        </p:pic>
      </p:grpSp>
      <p:pic>
        <p:nvPicPr>
          <p:cNvPr id="10" name="Picture 11"/>
          <p:cNvPicPr>
            <a:picLocks noChangeAspect="1" noChangeArrowheads="1"/>
          </p:cNvPicPr>
          <p:nvPr/>
        </p:nvPicPr>
        <p:blipFill>
          <a:blip r:embed="rId6"/>
          <a:srcRect/>
          <a:stretch>
            <a:fillRect/>
          </a:stretch>
        </p:blipFill>
        <p:spPr bwMode="auto">
          <a:xfrm rot="1139999">
            <a:off x="97658" y="4131136"/>
            <a:ext cx="2132897" cy="956853"/>
          </a:xfrm>
          <a:prstGeom prst="rect">
            <a:avLst/>
          </a:prstGeom>
          <a:noFill/>
          <a:ln w="12700" cap="flat">
            <a:noFill/>
            <a:miter lim="800000"/>
            <a:headEnd/>
            <a:tailEnd/>
          </a:ln>
          <a:effectLst>
            <a:outerShdw dist="101599" dir="2519995" algn="ctr" rotWithShape="0">
              <a:schemeClr val="bg2">
                <a:alpha val="50000"/>
              </a:schemeClr>
            </a:outerShdw>
          </a:effectLst>
        </p:spPr>
      </p:pic>
      <p:grpSp>
        <p:nvGrpSpPr>
          <p:cNvPr id="11" name="Group 12"/>
          <p:cNvGrpSpPr>
            <a:grpSpLocks/>
          </p:cNvGrpSpPr>
          <p:nvPr/>
        </p:nvGrpSpPr>
        <p:grpSpPr bwMode="auto">
          <a:xfrm>
            <a:off x="3810000" y="990600"/>
            <a:ext cx="1584919" cy="1542767"/>
            <a:chOff x="0" y="0"/>
            <a:chExt cx="1504" cy="1464"/>
          </a:xfrm>
        </p:grpSpPr>
        <p:pic>
          <p:nvPicPr>
            <p:cNvPr id="12" name="Picture 13"/>
            <p:cNvPicPr>
              <a:picLocks noChangeAspect="1" noChangeArrowheads="1"/>
            </p:cNvPicPr>
            <p:nvPr/>
          </p:nvPicPr>
          <p:blipFill>
            <a:blip r:embed="rId7" cstate="print"/>
            <a:srcRect/>
            <a:stretch>
              <a:fillRect/>
            </a:stretch>
          </p:blipFill>
          <p:spPr bwMode="auto">
            <a:xfrm rot="-180000">
              <a:off x="159" y="132"/>
              <a:ext cx="1176" cy="1034"/>
            </a:xfrm>
            <a:prstGeom prst="rect">
              <a:avLst/>
            </a:prstGeom>
            <a:noFill/>
            <a:ln w="12700" cap="flat">
              <a:noFill/>
              <a:miter lim="800000"/>
              <a:headEnd/>
              <a:tailEnd/>
            </a:ln>
          </p:spPr>
        </p:pic>
        <p:pic>
          <p:nvPicPr>
            <p:cNvPr id="13" name="Picture 14"/>
            <p:cNvPicPr>
              <a:picLocks noChangeArrowheads="1"/>
            </p:cNvPicPr>
            <p:nvPr/>
          </p:nvPicPr>
          <p:blipFill>
            <a:blip r:embed="rId8"/>
            <a:srcRect/>
            <a:stretch>
              <a:fillRect/>
            </a:stretch>
          </p:blipFill>
          <p:spPr bwMode="auto">
            <a:xfrm>
              <a:off x="0" y="0"/>
              <a:ext cx="1504" cy="1464"/>
            </a:xfrm>
            <a:prstGeom prst="rect">
              <a:avLst/>
            </a:prstGeom>
            <a:noFill/>
            <a:ln w="12700" cap="flat">
              <a:noFill/>
              <a:miter lim="800000"/>
              <a:headEnd/>
              <a:tailEnd/>
            </a:ln>
          </p:spPr>
        </p:pic>
      </p:grpSp>
      <p:grpSp>
        <p:nvGrpSpPr>
          <p:cNvPr id="14" name="Group 15"/>
          <p:cNvGrpSpPr>
            <a:grpSpLocks/>
          </p:cNvGrpSpPr>
          <p:nvPr/>
        </p:nvGrpSpPr>
        <p:grpSpPr bwMode="auto">
          <a:xfrm>
            <a:off x="5867400" y="4191000"/>
            <a:ext cx="1669223" cy="1761958"/>
            <a:chOff x="0" y="0"/>
            <a:chExt cx="1583" cy="1672"/>
          </a:xfrm>
        </p:grpSpPr>
        <p:pic>
          <p:nvPicPr>
            <p:cNvPr id="15" name="Picture 16"/>
            <p:cNvPicPr>
              <a:picLocks noChangeAspect="1" noChangeArrowheads="1"/>
            </p:cNvPicPr>
            <p:nvPr/>
          </p:nvPicPr>
          <p:blipFill>
            <a:blip r:embed="rId9" cstate="print"/>
            <a:srcRect/>
            <a:stretch>
              <a:fillRect/>
            </a:stretch>
          </p:blipFill>
          <p:spPr bwMode="auto">
            <a:xfrm rot="-119999">
              <a:off x="152" y="122"/>
              <a:ext cx="1267" cy="1264"/>
            </a:xfrm>
            <a:prstGeom prst="rect">
              <a:avLst/>
            </a:prstGeom>
            <a:noFill/>
            <a:ln w="12700" cap="flat">
              <a:noFill/>
              <a:miter lim="800000"/>
              <a:headEnd/>
              <a:tailEnd/>
            </a:ln>
          </p:spPr>
        </p:pic>
        <p:pic>
          <p:nvPicPr>
            <p:cNvPr id="16" name="Picture 17"/>
            <p:cNvPicPr>
              <a:picLocks noChangeArrowheads="1"/>
            </p:cNvPicPr>
            <p:nvPr/>
          </p:nvPicPr>
          <p:blipFill>
            <a:blip r:embed="rId10"/>
            <a:srcRect/>
            <a:stretch>
              <a:fillRect/>
            </a:stretch>
          </p:blipFill>
          <p:spPr bwMode="auto">
            <a:xfrm>
              <a:off x="0" y="0"/>
              <a:ext cx="1584" cy="1672"/>
            </a:xfrm>
            <a:prstGeom prst="rect">
              <a:avLst/>
            </a:prstGeom>
            <a:noFill/>
            <a:ln w="12700" cap="flat">
              <a:noFill/>
              <a:miter lim="800000"/>
              <a:headEnd/>
              <a:tailEnd/>
            </a:ln>
          </p:spPr>
        </p:pic>
      </p:grpSp>
      <p:grpSp>
        <p:nvGrpSpPr>
          <p:cNvPr id="17" name="Group 18"/>
          <p:cNvGrpSpPr>
            <a:grpSpLocks/>
          </p:cNvGrpSpPr>
          <p:nvPr/>
        </p:nvGrpSpPr>
        <p:grpSpPr bwMode="auto">
          <a:xfrm>
            <a:off x="5943600" y="762000"/>
            <a:ext cx="2453252" cy="1846262"/>
            <a:chOff x="0" y="0"/>
            <a:chExt cx="2328" cy="1752"/>
          </a:xfrm>
        </p:grpSpPr>
        <p:pic>
          <p:nvPicPr>
            <p:cNvPr id="18" name="Picture 19"/>
            <p:cNvPicPr>
              <a:picLocks noChangeAspect="1" noChangeArrowheads="1"/>
            </p:cNvPicPr>
            <p:nvPr/>
          </p:nvPicPr>
          <p:blipFill>
            <a:blip r:embed="rId11"/>
            <a:srcRect/>
            <a:stretch>
              <a:fillRect/>
            </a:stretch>
          </p:blipFill>
          <p:spPr bwMode="auto">
            <a:xfrm rot="120000">
              <a:off x="159" y="135"/>
              <a:ext cx="2012" cy="1320"/>
            </a:xfrm>
            <a:prstGeom prst="rect">
              <a:avLst/>
            </a:prstGeom>
            <a:noFill/>
            <a:ln w="12700" cap="flat">
              <a:noFill/>
              <a:miter lim="800000"/>
              <a:headEnd/>
              <a:tailEnd/>
            </a:ln>
          </p:spPr>
        </p:pic>
        <p:pic>
          <p:nvPicPr>
            <p:cNvPr id="19" name="Picture 20"/>
            <p:cNvPicPr>
              <a:picLocks noChangeArrowheads="1"/>
            </p:cNvPicPr>
            <p:nvPr/>
          </p:nvPicPr>
          <p:blipFill>
            <a:blip r:embed="rId12"/>
            <a:srcRect/>
            <a:stretch>
              <a:fillRect/>
            </a:stretch>
          </p:blipFill>
          <p:spPr bwMode="auto">
            <a:xfrm>
              <a:off x="0" y="0"/>
              <a:ext cx="2328" cy="1752"/>
            </a:xfrm>
            <a:prstGeom prst="rect">
              <a:avLst/>
            </a:prstGeom>
            <a:noFill/>
            <a:ln w="12700" cap="flat">
              <a:noFill/>
              <a:miter lim="800000"/>
              <a:headEnd/>
              <a:tailEnd/>
            </a:ln>
          </p:spPr>
        </p:pic>
      </p:grpSp>
      <p:pic>
        <p:nvPicPr>
          <p:cNvPr id="20" name="Picture 21"/>
          <p:cNvPicPr>
            <a:picLocks noChangeAspect="1" noChangeArrowheads="1"/>
          </p:cNvPicPr>
          <p:nvPr/>
        </p:nvPicPr>
        <p:blipFill>
          <a:blip r:embed="rId13"/>
          <a:srcRect/>
          <a:stretch>
            <a:fillRect/>
          </a:stretch>
        </p:blipFill>
        <p:spPr bwMode="auto">
          <a:xfrm rot="599999">
            <a:off x="7472259" y="3052160"/>
            <a:ext cx="1014812" cy="1020081"/>
          </a:xfrm>
          <a:prstGeom prst="rect">
            <a:avLst/>
          </a:prstGeom>
          <a:noFill/>
          <a:ln w="12700" cap="flat">
            <a:noFill/>
            <a:miter lim="800000"/>
            <a:headEnd/>
            <a:tailEnd/>
          </a:ln>
          <a:effectLst>
            <a:outerShdw dist="101599" dir="2519995" algn="ctr" rotWithShape="0">
              <a:schemeClr val="bg2">
                <a:alpha val="50000"/>
              </a:schemeClr>
            </a:outerShdw>
          </a:effectLst>
        </p:spPr>
      </p:pic>
      <p:pic>
        <p:nvPicPr>
          <p:cNvPr id="2052" name="Picture 4"/>
          <p:cNvPicPr>
            <a:picLocks noChangeAspect="1" noChangeArrowheads="1"/>
          </p:cNvPicPr>
          <p:nvPr/>
        </p:nvPicPr>
        <p:blipFill>
          <a:blip r:embed="rId14"/>
          <a:srcRect/>
          <a:stretch>
            <a:fillRect/>
          </a:stretch>
        </p:blipFill>
        <p:spPr bwMode="auto">
          <a:xfrm>
            <a:off x="1219200" y="2133600"/>
            <a:ext cx="6386513" cy="2095500"/>
          </a:xfrm>
          <a:prstGeom prst="rect">
            <a:avLst/>
          </a:prstGeom>
          <a:noFill/>
          <a:ln w="1270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Research</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Fans @ Rock am Ring 2008 by MTV Festival Reporter."/>
          <p:cNvPicPr/>
          <p:nvPr/>
        </p:nvPicPr>
        <p:blipFill>
          <a:blip r:embed="rId2"/>
          <a:srcRect/>
          <a:stretch>
            <a:fillRect/>
          </a:stretch>
        </p:blipFill>
        <p:spPr bwMode="auto">
          <a:xfrm>
            <a:off x="609600" y="1371600"/>
            <a:ext cx="7620000" cy="5074919"/>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Brick and Mortar Research</a:t>
            </a:r>
            <a:endParaRPr lang="en-US" dirty="0"/>
          </a:p>
        </p:txBody>
      </p:sp>
      <p:sp>
        <p:nvSpPr>
          <p:cNvPr id="3" name="Content Placeholder 2"/>
          <p:cNvSpPr>
            <a:spLocks noGrp="1"/>
          </p:cNvSpPr>
          <p:nvPr>
            <p:ph idx="1"/>
          </p:nvPr>
        </p:nvSpPr>
        <p:spPr/>
        <p:txBody>
          <a:bodyPr/>
          <a:lstStyle/>
          <a:p>
            <a:endParaRPr lang="en-US"/>
          </a:p>
        </p:txBody>
      </p:sp>
      <p:grpSp>
        <p:nvGrpSpPr>
          <p:cNvPr id="4" name="Group 2"/>
          <p:cNvGrpSpPr>
            <a:grpSpLocks/>
          </p:cNvGrpSpPr>
          <p:nvPr/>
        </p:nvGrpSpPr>
        <p:grpSpPr bwMode="auto">
          <a:xfrm>
            <a:off x="304800" y="1524000"/>
            <a:ext cx="6134449" cy="4953000"/>
            <a:chOff x="0" y="0"/>
            <a:chExt cx="5400" cy="4360"/>
          </a:xfrm>
        </p:grpSpPr>
        <p:pic>
          <p:nvPicPr>
            <p:cNvPr id="5" name="Picture 3"/>
            <p:cNvPicPr>
              <a:picLocks noChangeAspect="1" noChangeArrowheads="1"/>
            </p:cNvPicPr>
            <p:nvPr/>
          </p:nvPicPr>
          <p:blipFill>
            <a:blip r:embed="rId2"/>
            <a:srcRect/>
            <a:stretch>
              <a:fillRect/>
            </a:stretch>
          </p:blipFill>
          <p:spPr bwMode="auto">
            <a:xfrm>
              <a:off x="128" y="96"/>
              <a:ext cx="5138" cy="4008"/>
            </a:xfrm>
            <a:prstGeom prst="rect">
              <a:avLst/>
            </a:prstGeom>
            <a:noFill/>
            <a:ln w="12700" cap="flat">
              <a:noFill/>
              <a:miter lim="800000"/>
              <a:headEnd/>
              <a:tailEnd/>
            </a:ln>
          </p:spPr>
        </p:pic>
        <p:pic>
          <p:nvPicPr>
            <p:cNvPr id="6" name="Picture 4"/>
            <p:cNvPicPr>
              <a:picLocks noChangeArrowheads="1"/>
            </p:cNvPicPr>
            <p:nvPr/>
          </p:nvPicPr>
          <p:blipFill>
            <a:blip r:embed="rId3"/>
            <a:srcRect/>
            <a:stretch>
              <a:fillRect/>
            </a:stretch>
          </p:blipFill>
          <p:spPr bwMode="auto">
            <a:xfrm>
              <a:off x="0" y="0"/>
              <a:ext cx="5400" cy="4360"/>
            </a:xfrm>
            <a:prstGeom prst="rect">
              <a:avLst/>
            </a:prstGeom>
            <a:noFill/>
            <a:ln w="12700" cap="flat">
              <a:noFill/>
              <a:miter lim="800000"/>
              <a:headEnd/>
              <a:tailEnd/>
            </a:ln>
          </p:spPr>
        </p:pic>
      </p:grpSp>
      <p:grpSp>
        <p:nvGrpSpPr>
          <p:cNvPr id="7" name="Group 5"/>
          <p:cNvGrpSpPr>
            <a:grpSpLocks/>
          </p:cNvGrpSpPr>
          <p:nvPr/>
        </p:nvGrpSpPr>
        <p:grpSpPr bwMode="auto">
          <a:xfrm>
            <a:off x="5562600" y="1524000"/>
            <a:ext cx="3321202" cy="2752708"/>
            <a:chOff x="0" y="0"/>
            <a:chExt cx="2664" cy="2208"/>
          </a:xfrm>
        </p:grpSpPr>
        <p:pic>
          <p:nvPicPr>
            <p:cNvPr id="8" name="Picture 6"/>
            <p:cNvPicPr>
              <a:picLocks noChangeAspect="1" noChangeArrowheads="1"/>
            </p:cNvPicPr>
            <p:nvPr/>
          </p:nvPicPr>
          <p:blipFill>
            <a:blip r:embed="rId4" cstate="print"/>
            <a:srcRect/>
            <a:stretch>
              <a:fillRect/>
            </a:stretch>
          </p:blipFill>
          <p:spPr bwMode="auto">
            <a:xfrm rot="180766">
              <a:off x="184" y="161"/>
              <a:ext cx="2296" cy="1722"/>
            </a:xfrm>
            <a:prstGeom prst="rect">
              <a:avLst/>
            </a:prstGeom>
            <a:noFill/>
            <a:ln w="12700" cap="flat">
              <a:noFill/>
              <a:miter lim="800000"/>
              <a:headEnd/>
              <a:tailEnd/>
            </a:ln>
          </p:spPr>
        </p:pic>
        <p:pic>
          <p:nvPicPr>
            <p:cNvPr id="9" name="Picture 7"/>
            <p:cNvPicPr>
              <a:picLocks noChangeArrowheads="1"/>
            </p:cNvPicPr>
            <p:nvPr/>
          </p:nvPicPr>
          <p:blipFill>
            <a:blip r:embed="rId5"/>
            <a:srcRect/>
            <a:stretch>
              <a:fillRect/>
            </a:stretch>
          </p:blipFill>
          <p:spPr bwMode="auto">
            <a:xfrm>
              <a:off x="0" y="0"/>
              <a:ext cx="2664" cy="2208"/>
            </a:xfrm>
            <a:prstGeom prst="rect">
              <a:avLst/>
            </a:prstGeom>
            <a:noFill/>
            <a:ln w="12700" cap="flat">
              <a:noFill/>
              <a:miter lim="800000"/>
              <a:headEnd/>
              <a:tailEnd/>
            </a:ln>
          </p:spPr>
        </p:pic>
      </p:grpSp>
      <p:grpSp>
        <p:nvGrpSpPr>
          <p:cNvPr id="10" name="Group 8"/>
          <p:cNvGrpSpPr>
            <a:grpSpLocks/>
          </p:cNvGrpSpPr>
          <p:nvPr/>
        </p:nvGrpSpPr>
        <p:grpSpPr bwMode="auto">
          <a:xfrm>
            <a:off x="5257800" y="3666455"/>
            <a:ext cx="3750065" cy="3191545"/>
            <a:chOff x="0" y="0"/>
            <a:chExt cx="3008" cy="2560"/>
          </a:xfrm>
        </p:grpSpPr>
        <p:pic>
          <p:nvPicPr>
            <p:cNvPr id="11" name="Picture 9"/>
            <p:cNvPicPr>
              <a:picLocks noChangeAspect="1" noChangeArrowheads="1"/>
            </p:cNvPicPr>
            <p:nvPr/>
          </p:nvPicPr>
          <p:blipFill>
            <a:blip r:embed="rId6" cstate="print"/>
            <a:srcRect/>
            <a:stretch>
              <a:fillRect/>
            </a:stretch>
          </p:blipFill>
          <p:spPr bwMode="auto">
            <a:xfrm rot="-445885">
              <a:off x="249" y="264"/>
              <a:ext cx="2488" cy="1866"/>
            </a:xfrm>
            <a:prstGeom prst="rect">
              <a:avLst/>
            </a:prstGeom>
            <a:noFill/>
            <a:ln w="12700" cap="flat">
              <a:noFill/>
              <a:miter lim="800000"/>
              <a:headEnd/>
              <a:tailEnd/>
            </a:ln>
          </p:spPr>
        </p:pic>
        <p:pic>
          <p:nvPicPr>
            <p:cNvPr id="12" name="Picture 10"/>
            <p:cNvPicPr>
              <a:picLocks noChangeArrowheads="1"/>
            </p:cNvPicPr>
            <p:nvPr/>
          </p:nvPicPr>
          <p:blipFill>
            <a:blip r:embed="rId7"/>
            <a:srcRect/>
            <a:stretch>
              <a:fillRect/>
            </a:stretch>
          </p:blipFill>
          <p:spPr bwMode="auto">
            <a:xfrm>
              <a:off x="0" y="0"/>
              <a:ext cx="3008" cy="2560"/>
            </a:xfrm>
            <a:prstGeom prst="rect">
              <a:avLst/>
            </a:prstGeom>
            <a:noFill/>
            <a:ln w="12700" cap="flat">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Storytelling</a:t>
            </a:r>
            <a:endParaRPr lang="en-US" dirty="0"/>
          </a:p>
        </p:txBody>
      </p:sp>
      <p:sp>
        <p:nvSpPr>
          <p:cNvPr id="3" name="Content Placeholder 2"/>
          <p:cNvSpPr>
            <a:spLocks noGrp="1"/>
          </p:cNvSpPr>
          <p:nvPr>
            <p:ph idx="1"/>
          </p:nvPr>
        </p:nvSpPr>
        <p:spPr>
          <a:xfrm>
            <a:off x="609600" y="4191000"/>
            <a:ext cx="6629400" cy="2133600"/>
          </a:xfrm>
        </p:spPr>
        <p:txBody>
          <a:bodyPr/>
          <a:lstStyle/>
          <a:p>
            <a:pPr marL="889000" lvl="0">
              <a:defRPr/>
            </a:pPr>
            <a:r>
              <a:rPr lang="en-US" dirty="0" smtClean="0"/>
              <a:t>Spoke to a total of 20 people</a:t>
            </a:r>
          </a:p>
          <a:p>
            <a:pPr marL="889000" lvl="0">
              <a:defRPr/>
            </a:pPr>
            <a:r>
              <a:rPr lang="en-US" dirty="0" smtClean="0"/>
              <a:t>Good stories from about a dozen</a:t>
            </a:r>
          </a:p>
          <a:p>
            <a:pPr marL="889000" lvl="0">
              <a:defRPr/>
            </a:pPr>
            <a:r>
              <a:rPr lang="en-US" dirty="0" smtClean="0"/>
              <a:t>Close-knit group</a:t>
            </a:r>
          </a:p>
          <a:p>
            <a:endParaRPr lang="en-US" dirty="0"/>
          </a:p>
        </p:txBody>
      </p:sp>
      <p:sp>
        <p:nvSpPr>
          <p:cNvPr id="4" name="Rectangle 2"/>
          <p:cNvSpPr txBox="1">
            <a:spLocks noChangeArrowheads="1"/>
          </p:cNvSpPr>
          <p:nvPr/>
        </p:nvSpPr>
        <p:spPr>
          <a:xfrm>
            <a:off x="1295400" y="2019300"/>
            <a:ext cx="6438900" cy="5715000"/>
          </a:xfrm>
          <a:prstGeom prst="rect">
            <a:avLst/>
          </a:prstGeom>
          <a:ln/>
        </p:spPr>
        <p:txBody>
          <a:bodyPr vert="horz">
            <a:normAutofit/>
          </a:bodyPr>
          <a:lstStyle/>
          <a:p>
            <a:pPr marL="889000"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5" name="Group 3"/>
          <p:cNvGrpSpPr>
            <a:grpSpLocks/>
          </p:cNvGrpSpPr>
          <p:nvPr/>
        </p:nvGrpSpPr>
        <p:grpSpPr bwMode="auto">
          <a:xfrm>
            <a:off x="4572000" y="1295400"/>
            <a:ext cx="4064000" cy="3009900"/>
            <a:chOff x="0" y="0"/>
            <a:chExt cx="2560" cy="1896"/>
          </a:xfrm>
        </p:grpSpPr>
        <p:pic>
          <p:nvPicPr>
            <p:cNvPr id="6" name="Picture 4"/>
            <p:cNvPicPr>
              <a:picLocks noChangeAspect="1" noChangeArrowheads="1"/>
            </p:cNvPicPr>
            <p:nvPr/>
          </p:nvPicPr>
          <p:blipFill>
            <a:blip r:embed="rId2"/>
            <a:srcRect/>
            <a:stretch>
              <a:fillRect/>
            </a:stretch>
          </p:blipFill>
          <p:spPr bwMode="auto">
            <a:xfrm>
              <a:off x="128" y="96"/>
              <a:ext cx="2304" cy="1537"/>
            </a:xfrm>
            <a:prstGeom prst="rect">
              <a:avLst/>
            </a:prstGeom>
            <a:noFill/>
            <a:ln w="12700" cap="flat">
              <a:noFill/>
              <a:miter lim="800000"/>
              <a:headEnd/>
              <a:tailEnd/>
            </a:ln>
          </p:spPr>
        </p:pic>
        <p:pic>
          <p:nvPicPr>
            <p:cNvPr id="7" name="Picture 5"/>
            <p:cNvPicPr>
              <a:picLocks noChangeArrowheads="1"/>
            </p:cNvPicPr>
            <p:nvPr/>
          </p:nvPicPr>
          <p:blipFill>
            <a:blip r:embed="rId3"/>
            <a:srcRect/>
            <a:stretch>
              <a:fillRect/>
            </a:stretch>
          </p:blipFill>
          <p:spPr bwMode="auto">
            <a:xfrm>
              <a:off x="0" y="0"/>
              <a:ext cx="2560" cy="1896"/>
            </a:xfrm>
            <a:prstGeom prst="rect">
              <a:avLst/>
            </a:prstGeom>
            <a:noFill/>
            <a:ln w="12700" cap="flat">
              <a:noFill/>
              <a:miter lim="800000"/>
              <a:headEnd/>
              <a:tailEnd/>
            </a:ln>
          </p:spPr>
        </p:pic>
      </p:grpSp>
      <p:pic>
        <p:nvPicPr>
          <p:cNvPr id="8" name="Picture 6"/>
          <p:cNvPicPr>
            <a:picLocks noChangeAspect="1" noChangeArrowheads="1"/>
          </p:cNvPicPr>
          <p:nvPr/>
        </p:nvPicPr>
        <p:blipFill>
          <a:blip r:embed="rId4"/>
          <a:srcRect/>
          <a:stretch>
            <a:fillRect/>
          </a:stretch>
        </p:blipFill>
        <p:spPr bwMode="auto">
          <a:xfrm rot="20999521">
            <a:off x="1580209" y="2003825"/>
            <a:ext cx="3048000" cy="1790700"/>
          </a:xfrm>
          <a:prstGeom prst="rect">
            <a:avLst/>
          </a:prstGeom>
          <a:noFill/>
          <a:ln w="12700" cap="flat">
            <a:noFill/>
            <a:miter lim="800000"/>
            <a:headEnd/>
            <a:tailEnd/>
          </a:ln>
          <a:effectLst>
            <a:outerShdw dist="88899" dir="2700000" algn="ctr" rotWithShape="0">
              <a:schemeClr val="bg2">
                <a:alpha val="50000"/>
              </a:scheme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733800" cy="1143000"/>
          </a:xfrm>
        </p:spPr>
        <p:txBody>
          <a:bodyPr>
            <a:noAutofit/>
          </a:bodyPr>
          <a:lstStyle/>
          <a:p>
            <a:r>
              <a:rPr lang="en-US" sz="6600" dirty="0" smtClean="0">
                <a:latin typeface="KILLED DJ" pitchFamily="2" charset="0"/>
              </a:rPr>
              <a:t>Affinity</a:t>
            </a:r>
            <a:br>
              <a:rPr lang="en-US" sz="6600" dirty="0" smtClean="0">
                <a:latin typeface="KILLED DJ" pitchFamily="2" charset="0"/>
              </a:rPr>
            </a:br>
            <a:r>
              <a:rPr lang="en-US" sz="6600" dirty="0" smtClean="0">
                <a:latin typeface="KILLED DJ" pitchFamily="2" charset="0"/>
              </a:rPr>
              <a:t>Diagram</a:t>
            </a:r>
            <a:endParaRPr lang="en-US" sz="6600" dirty="0">
              <a:latin typeface="KILLED DJ" pitchFamily="2" charset="0"/>
            </a:endParaRPr>
          </a:p>
        </p:txBody>
      </p:sp>
      <p:pic>
        <p:nvPicPr>
          <p:cNvPr id="16390" name="Picture 6" descr="H:\DCIM\100KM893\100_0670.JPG"/>
          <p:cNvPicPr>
            <a:picLocks noChangeAspect="1" noChangeArrowheads="1"/>
          </p:cNvPicPr>
          <p:nvPr/>
        </p:nvPicPr>
        <p:blipFill>
          <a:blip r:embed="rId2" cstate="print"/>
          <a:srcRect/>
          <a:stretch>
            <a:fillRect/>
          </a:stretch>
        </p:blipFill>
        <p:spPr bwMode="auto">
          <a:xfrm>
            <a:off x="4572001" y="3429290"/>
            <a:ext cx="4572000" cy="3428710"/>
          </a:xfrm>
          <a:prstGeom prst="rect">
            <a:avLst/>
          </a:prstGeom>
          <a:noFill/>
        </p:spPr>
      </p:pic>
      <p:pic>
        <p:nvPicPr>
          <p:cNvPr id="16391" name="Picture 7" descr="H:\DCIM\100KM893\100_0669.JPG"/>
          <p:cNvPicPr>
            <a:picLocks noChangeAspect="1" noChangeArrowheads="1"/>
          </p:cNvPicPr>
          <p:nvPr/>
        </p:nvPicPr>
        <p:blipFill>
          <a:blip r:embed="rId3" cstate="print"/>
          <a:srcRect/>
          <a:stretch>
            <a:fillRect/>
          </a:stretch>
        </p:blipFill>
        <p:spPr bwMode="auto">
          <a:xfrm>
            <a:off x="-1" y="3429000"/>
            <a:ext cx="4572385" cy="3429000"/>
          </a:xfrm>
          <a:prstGeom prst="rect">
            <a:avLst/>
          </a:prstGeom>
          <a:noFill/>
        </p:spPr>
      </p:pic>
      <p:pic>
        <p:nvPicPr>
          <p:cNvPr id="16392" name="Picture 8" descr="H:\DCIM\100KM893\100_0671.JPG"/>
          <p:cNvPicPr>
            <a:picLocks noChangeAspect="1" noChangeArrowheads="1"/>
          </p:cNvPicPr>
          <p:nvPr/>
        </p:nvPicPr>
        <p:blipFill>
          <a:blip r:embed="rId4" cstate="print"/>
          <a:srcRect/>
          <a:stretch>
            <a:fillRect/>
          </a:stretch>
        </p:blipFill>
        <p:spPr bwMode="auto">
          <a:xfrm>
            <a:off x="4572000" y="0"/>
            <a:ext cx="4572000" cy="342871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28600" y="990600"/>
            <a:ext cx="8578498" cy="5191159"/>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Analysis</a:t>
            </a:r>
            <a:endParaRPr lang="en-US" dirty="0"/>
          </a:p>
        </p:txBody>
      </p:sp>
      <p:sp>
        <p:nvSpPr>
          <p:cNvPr id="3" name="Content Placeholder 2"/>
          <p:cNvSpPr>
            <a:spLocks noGrp="1"/>
          </p:cNvSpPr>
          <p:nvPr>
            <p:ph idx="1"/>
          </p:nvPr>
        </p:nvSpPr>
        <p:spPr/>
        <p:txBody>
          <a:bodyPr/>
          <a:lstStyle/>
          <a:p>
            <a:pPr marL="889000"/>
            <a:r>
              <a:rPr lang="en-US" dirty="0" smtClean="0"/>
              <a:t>MySpace</a:t>
            </a:r>
          </a:p>
          <a:p>
            <a:pPr marL="889000"/>
            <a:r>
              <a:rPr lang="en-US" dirty="0" smtClean="0"/>
              <a:t>YouTube</a:t>
            </a:r>
          </a:p>
          <a:p>
            <a:pPr marL="889000"/>
            <a:r>
              <a:rPr lang="en-US" dirty="0" smtClean="0"/>
              <a:t>Yelp</a:t>
            </a:r>
          </a:p>
          <a:p>
            <a:pPr marL="889000"/>
            <a:r>
              <a:rPr lang="en-US" dirty="0" err="1" smtClean="0"/>
              <a:t>Deezer</a:t>
            </a:r>
            <a:endParaRPr lang="en-US" dirty="0" smtClean="0"/>
          </a:p>
          <a:p>
            <a:pPr marL="889000"/>
            <a:r>
              <a:rPr lang="en-US" dirty="0" smtClean="0"/>
              <a:t>imeem.com</a:t>
            </a:r>
          </a:p>
          <a:p>
            <a:pPr marL="889000"/>
            <a:r>
              <a:rPr lang="en-US" dirty="0" smtClean="0"/>
              <a:t>Band sites and forums</a:t>
            </a:r>
          </a:p>
        </p:txBody>
      </p:sp>
      <p:grpSp>
        <p:nvGrpSpPr>
          <p:cNvPr id="11" name="Group 10"/>
          <p:cNvGrpSpPr>
            <a:grpSpLocks/>
          </p:cNvGrpSpPr>
          <p:nvPr/>
        </p:nvGrpSpPr>
        <p:grpSpPr bwMode="auto">
          <a:xfrm>
            <a:off x="4038600" y="1447800"/>
            <a:ext cx="4250745" cy="2541206"/>
            <a:chOff x="0" y="0"/>
            <a:chExt cx="3680" cy="2200"/>
          </a:xfrm>
        </p:grpSpPr>
        <p:pic>
          <p:nvPicPr>
            <p:cNvPr id="12" name="Picture 11"/>
            <p:cNvPicPr>
              <a:picLocks noChangeAspect="1" noChangeArrowheads="1"/>
            </p:cNvPicPr>
            <p:nvPr/>
          </p:nvPicPr>
          <p:blipFill>
            <a:blip r:embed="rId2"/>
            <a:srcRect/>
            <a:stretch>
              <a:fillRect/>
            </a:stretch>
          </p:blipFill>
          <p:spPr bwMode="auto">
            <a:xfrm>
              <a:off x="128" y="96"/>
              <a:ext cx="3424" cy="1848"/>
            </a:xfrm>
            <a:prstGeom prst="rect">
              <a:avLst/>
            </a:prstGeom>
            <a:noFill/>
            <a:ln w="12700" cap="flat">
              <a:noFill/>
              <a:miter lim="800000"/>
              <a:headEnd/>
              <a:tailEnd/>
            </a:ln>
          </p:spPr>
        </p:pic>
        <p:pic>
          <p:nvPicPr>
            <p:cNvPr id="13" name="Picture 12"/>
            <p:cNvPicPr>
              <a:picLocks noChangeArrowheads="1"/>
            </p:cNvPicPr>
            <p:nvPr/>
          </p:nvPicPr>
          <p:blipFill>
            <a:blip r:embed="rId3"/>
            <a:srcRect/>
            <a:stretch>
              <a:fillRect/>
            </a:stretch>
          </p:blipFill>
          <p:spPr bwMode="auto">
            <a:xfrm>
              <a:off x="0" y="0"/>
              <a:ext cx="3680" cy="2200"/>
            </a:xfrm>
            <a:prstGeom prst="rect">
              <a:avLst/>
            </a:prstGeom>
            <a:noFill/>
            <a:ln w="12700" cap="flat">
              <a:noFill/>
              <a:miter lim="800000"/>
              <a:headEnd/>
              <a:tailEnd/>
            </a:ln>
          </p:spPr>
        </p:pic>
      </p:grpSp>
      <p:grpSp>
        <p:nvGrpSpPr>
          <p:cNvPr id="8" name="Group 7"/>
          <p:cNvGrpSpPr>
            <a:grpSpLocks/>
          </p:cNvGrpSpPr>
          <p:nvPr/>
        </p:nvGrpSpPr>
        <p:grpSpPr bwMode="auto">
          <a:xfrm>
            <a:off x="6096000" y="2209800"/>
            <a:ext cx="2735262" cy="2180817"/>
            <a:chOff x="0" y="0"/>
            <a:chExt cx="2368" cy="1888"/>
          </a:xfrm>
        </p:grpSpPr>
        <p:pic>
          <p:nvPicPr>
            <p:cNvPr id="9" name="Picture 8"/>
            <p:cNvPicPr>
              <a:picLocks noChangeAspect="1" noChangeArrowheads="1"/>
            </p:cNvPicPr>
            <p:nvPr/>
          </p:nvPicPr>
          <p:blipFill>
            <a:blip r:embed="rId4" cstate="print"/>
            <a:srcRect/>
            <a:stretch>
              <a:fillRect/>
            </a:stretch>
          </p:blipFill>
          <p:spPr bwMode="auto">
            <a:xfrm>
              <a:off x="128" y="96"/>
              <a:ext cx="2112" cy="1529"/>
            </a:xfrm>
            <a:prstGeom prst="rect">
              <a:avLst/>
            </a:prstGeom>
            <a:noFill/>
            <a:ln w="12700" cap="flat">
              <a:noFill/>
              <a:miter lim="800000"/>
              <a:headEnd/>
              <a:tailEnd/>
            </a:ln>
          </p:spPr>
        </p:pic>
        <p:pic>
          <p:nvPicPr>
            <p:cNvPr id="10" name="Picture 9"/>
            <p:cNvPicPr>
              <a:picLocks noChangeArrowheads="1"/>
            </p:cNvPicPr>
            <p:nvPr/>
          </p:nvPicPr>
          <p:blipFill>
            <a:blip r:embed="rId5"/>
            <a:srcRect/>
            <a:stretch>
              <a:fillRect/>
            </a:stretch>
          </p:blipFill>
          <p:spPr bwMode="auto">
            <a:xfrm>
              <a:off x="0" y="0"/>
              <a:ext cx="2368" cy="1888"/>
            </a:xfrm>
            <a:prstGeom prst="rect">
              <a:avLst/>
            </a:prstGeom>
            <a:noFill/>
            <a:ln w="12700" cap="flat">
              <a:noFill/>
              <a:miter lim="800000"/>
              <a:headEnd/>
              <a:tailEnd/>
            </a:ln>
          </p:spPr>
        </p:pic>
      </p:grpSp>
      <p:pic>
        <p:nvPicPr>
          <p:cNvPr id="4" name="Picture 3"/>
          <p:cNvPicPr>
            <a:picLocks noChangeArrowheads="1"/>
          </p:cNvPicPr>
          <p:nvPr/>
        </p:nvPicPr>
        <p:blipFill>
          <a:blip r:embed="rId6"/>
          <a:srcRect/>
          <a:stretch>
            <a:fillRect/>
          </a:stretch>
        </p:blipFill>
        <p:spPr bwMode="auto">
          <a:xfrm>
            <a:off x="5791200" y="3200400"/>
            <a:ext cx="2735262" cy="2374873"/>
          </a:xfrm>
          <a:prstGeom prst="rect">
            <a:avLst/>
          </a:prstGeom>
          <a:noFill/>
          <a:ln w="12700" cap="flat">
            <a:noFill/>
            <a:miter lim="800000"/>
            <a:headEnd/>
            <a:tailEnd/>
          </a:ln>
          <a:effectLst>
            <a:outerShdw dist="88899" dir="2700000" algn="ctr" rotWithShape="0">
              <a:schemeClr val="bg2">
                <a:alpha val="50000"/>
              </a:schemeClr>
            </a:outerShdw>
          </a:effectLst>
        </p:spPr>
      </p:pic>
      <p:grpSp>
        <p:nvGrpSpPr>
          <p:cNvPr id="5" name="Group 4"/>
          <p:cNvGrpSpPr>
            <a:grpSpLocks/>
          </p:cNvGrpSpPr>
          <p:nvPr/>
        </p:nvGrpSpPr>
        <p:grpSpPr bwMode="auto">
          <a:xfrm>
            <a:off x="5334000" y="4492368"/>
            <a:ext cx="3132614" cy="2365632"/>
            <a:chOff x="0" y="0"/>
            <a:chExt cx="2712" cy="2048"/>
          </a:xfrm>
        </p:grpSpPr>
        <p:pic>
          <p:nvPicPr>
            <p:cNvPr id="6" name="Picture 5"/>
            <p:cNvPicPr>
              <a:picLocks noChangeAspect="1" noChangeArrowheads="1"/>
            </p:cNvPicPr>
            <p:nvPr/>
          </p:nvPicPr>
          <p:blipFill>
            <a:blip r:embed="rId7" cstate="print"/>
            <a:srcRect/>
            <a:stretch>
              <a:fillRect/>
            </a:stretch>
          </p:blipFill>
          <p:spPr bwMode="auto">
            <a:xfrm>
              <a:off x="128" y="96"/>
              <a:ext cx="2449" cy="1696"/>
            </a:xfrm>
            <a:prstGeom prst="rect">
              <a:avLst/>
            </a:prstGeom>
            <a:noFill/>
            <a:ln w="12700" cap="flat">
              <a:noFill/>
              <a:miter lim="800000"/>
              <a:headEnd/>
              <a:tailEnd/>
            </a:ln>
          </p:spPr>
        </p:pic>
        <p:pic>
          <p:nvPicPr>
            <p:cNvPr id="7" name="Picture 6"/>
            <p:cNvPicPr>
              <a:picLocks noChangeArrowheads="1"/>
            </p:cNvPicPr>
            <p:nvPr/>
          </p:nvPicPr>
          <p:blipFill>
            <a:blip r:embed="rId8"/>
            <a:srcRect/>
            <a:stretch>
              <a:fillRect/>
            </a:stretch>
          </p:blipFill>
          <p:spPr bwMode="auto">
            <a:xfrm>
              <a:off x="0" y="0"/>
              <a:ext cx="2712" cy="2048"/>
            </a:xfrm>
            <a:prstGeom prst="rect">
              <a:avLst/>
            </a:prstGeom>
            <a:noFill/>
            <a:ln w="12700" cap="flat">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Lisa Gibbs</a:t>
            </a:r>
            <a:endParaRPr lang="en-US" dirty="0"/>
          </a:p>
        </p:txBody>
      </p:sp>
      <p:sp>
        <p:nvSpPr>
          <p:cNvPr id="3" name="Content Placeholder 2"/>
          <p:cNvSpPr>
            <a:spLocks noGrp="1"/>
          </p:cNvSpPr>
          <p:nvPr>
            <p:ph idx="1"/>
          </p:nvPr>
        </p:nvSpPr>
        <p:spPr>
          <a:xfrm>
            <a:off x="457200" y="1600200"/>
            <a:ext cx="4572000" cy="4525963"/>
          </a:xfrm>
        </p:spPr>
        <p:txBody>
          <a:bodyPr>
            <a:normAutofit fontScale="55000" lnSpcReduction="20000"/>
          </a:bodyPr>
          <a:lstStyle/>
          <a:p>
            <a:r>
              <a:rPr lang="en-US" dirty="0" smtClean="0"/>
              <a:t>Age 24</a:t>
            </a:r>
          </a:p>
          <a:p>
            <a:r>
              <a:rPr lang="en-US" dirty="0" smtClean="0"/>
              <a:t>Receptionist for Social Services in Washington D.C.</a:t>
            </a:r>
          </a:p>
          <a:p>
            <a:endParaRPr lang="en-US" dirty="0" smtClean="0"/>
          </a:p>
          <a:p>
            <a:r>
              <a:rPr lang="en-US" dirty="0" smtClean="0"/>
              <a:t>Considering a law degree or another type of grad school, however, currently unsure about what the next step for her is.</a:t>
            </a:r>
          </a:p>
          <a:p>
            <a:endParaRPr lang="en-US" dirty="0" smtClean="0"/>
          </a:p>
          <a:p>
            <a:r>
              <a:rPr lang="en-US" dirty="0" smtClean="0"/>
              <a:t>Enjoys socialization with friends but is often the wallflower.</a:t>
            </a:r>
          </a:p>
          <a:p>
            <a:endParaRPr lang="en-US" dirty="0" smtClean="0"/>
          </a:p>
          <a:p>
            <a:r>
              <a:rPr lang="en-US" dirty="0" smtClean="0"/>
              <a:t>Very comfortable online, sometimes more so than in real life.</a:t>
            </a:r>
          </a:p>
          <a:p>
            <a:endParaRPr lang="en-US" dirty="0" smtClean="0"/>
          </a:p>
          <a:p>
            <a:r>
              <a:rPr lang="en-US" dirty="0" smtClean="0"/>
              <a:t>She does some writing, poetry, short stories and the like.</a:t>
            </a:r>
          </a:p>
          <a:p>
            <a:endParaRPr lang="en-US" dirty="0"/>
          </a:p>
        </p:txBody>
      </p:sp>
      <p:pic>
        <p:nvPicPr>
          <p:cNvPr id="4" name="Picture 2"/>
          <p:cNvPicPr>
            <a:picLocks noChangeAspect="1" noChangeArrowheads="1"/>
          </p:cNvPicPr>
          <p:nvPr/>
        </p:nvPicPr>
        <p:blipFill>
          <a:blip r:embed="rId2"/>
          <a:srcRect/>
          <a:stretch>
            <a:fillRect/>
          </a:stretch>
        </p:blipFill>
        <p:spPr bwMode="auto">
          <a:xfrm rot="21320352">
            <a:off x="5208089" y="496220"/>
            <a:ext cx="3020160" cy="4525962"/>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Lisa Gibbs Rocks</a:t>
            </a:r>
            <a:endParaRPr lang="en-US" dirty="0"/>
          </a:p>
        </p:txBody>
      </p:sp>
      <p:sp>
        <p:nvSpPr>
          <p:cNvPr id="3" name="Content Placeholder 2"/>
          <p:cNvSpPr>
            <a:spLocks noGrp="1"/>
          </p:cNvSpPr>
          <p:nvPr>
            <p:ph idx="1"/>
          </p:nvPr>
        </p:nvSpPr>
        <p:spPr>
          <a:xfrm>
            <a:off x="457200" y="1600200"/>
            <a:ext cx="4343400" cy="4525963"/>
          </a:xfrm>
        </p:spPr>
        <p:txBody>
          <a:bodyPr>
            <a:normAutofit fontScale="62500" lnSpcReduction="20000"/>
          </a:bodyPr>
          <a:lstStyle/>
          <a:p>
            <a:r>
              <a:rPr lang="en-US" dirty="0" smtClean="0"/>
              <a:t>Several of her friends are in a local independent rock band.</a:t>
            </a:r>
          </a:p>
          <a:p>
            <a:endParaRPr lang="en-US" dirty="0" smtClean="0"/>
          </a:p>
          <a:p>
            <a:r>
              <a:rPr lang="en-US" dirty="0" smtClean="0"/>
              <a:t>Goes to their shows to show support.</a:t>
            </a:r>
          </a:p>
          <a:p>
            <a:endParaRPr lang="en-US" dirty="0" smtClean="0"/>
          </a:p>
          <a:p>
            <a:r>
              <a:rPr lang="en-US" dirty="0" smtClean="0"/>
              <a:t>Joins in on larger outings to see big name bands when they come to town.</a:t>
            </a:r>
          </a:p>
          <a:p>
            <a:endParaRPr lang="en-US" dirty="0" smtClean="0"/>
          </a:p>
          <a:p>
            <a:r>
              <a:rPr lang="en-US" dirty="0" smtClean="0"/>
              <a:t>Loves Heavy Metal music, especially Led Zeppelin.</a:t>
            </a:r>
          </a:p>
          <a:p>
            <a:endParaRPr lang="en-US" dirty="0" smtClean="0"/>
          </a:p>
          <a:p>
            <a:r>
              <a:rPr lang="en-US" dirty="0" smtClean="0"/>
              <a:t>Likes knowing all the lyrics to her favorite songs, and figuring out the meaning behind them.</a:t>
            </a:r>
          </a:p>
          <a:p>
            <a:endParaRPr lang="en-US" dirty="0"/>
          </a:p>
        </p:txBody>
      </p:sp>
      <p:pic>
        <p:nvPicPr>
          <p:cNvPr id="4" name="Picture 2"/>
          <p:cNvPicPr>
            <a:picLocks noChangeAspect="1" noChangeArrowheads="1"/>
          </p:cNvPicPr>
          <p:nvPr/>
        </p:nvPicPr>
        <p:blipFill>
          <a:blip r:embed="rId2"/>
          <a:srcRect/>
          <a:stretch>
            <a:fillRect/>
          </a:stretch>
        </p:blipFill>
        <p:spPr bwMode="auto">
          <a:xfrm rot="21320352">
            <a:off x="5208089" y="496220"/>
            <a:ext cx="3020160" cy="4525962"/>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pic>
        <p:nvPicPr>
          <p:cNvPr id="5" name="Picture 3"/>
          <p:cNvPicPr>
            <a:picLocks noChangeAspect="1" noChangeArrowheads="1"/>
          </p:cNvPicPr>
          <p:nvPr/>
        </p:nvPicPr>
        <p:blipFill>
          <a:blip r:embed="rId3"/>
          <a:srcRect/>
          <a:stretch>
            <a:fillRect/>
          </a:stretch>
        </p:blipFill>
        <p:spPr bwMode="auto">
          <a:xfrm rot="387868">
            <a:off x="5213059" y="1536660"/>
            <a:ext cx="3203247" cy="4800600"/>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Lisa’s Goals</a:t>
            </a:r>
            <a:endParaRPr lang="en-US" dirty="0"/>
          </a:p>
        </p:txBody>
      </p:sp>
      <p:pic>
        <p:nvPicPr>
          <p:cNvPr id="4" name="Picture 2"/>
          <p:cNvPicPr>
            <a:picLocks noChangeAspect="1" noChangeArrowheads="1"/>
          </p:cNvPicPr>
          <p:nvPr/>
        </p:nvPicPr>
        <p:blipFill>
          <a:blip r:embed="rId2"/>
          <a:srcRect/>
          <a:stretch>
            <a:fillRect/>
          </a:stretch>
        </p:blipFill>
        <p:spPr bwMode="auto">
          <a:xfrm rot="21320352">
            <a:off x="5208089" y="496220"/>
            <a:ext cx="3020160" cy="4525962"/>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pic>
        <p:nvPicPr>
          <p:cNvPr id="5" name="Picture 3"/>
          <p:cNvPicPr>
            <a:picLocks noChangeAspect="1" noChangeArrowheads="1"/>
          </p:cNvPicPr>
          <p:nvPr/>
        </p:nvPicPr>
        <p:blipFill>
          <a:blip r:embed="rId3"/>
          <a:srcRect/>
          <a:stretch>
            <a:fillRect/>
          </a:stretch>
        </p:blipFill>
        <p:spPr bwMode="auto">
          <a:xfrm rot="387868">
            <a:off x="5213059" y="1536660"/>
            <a:ext cx="3203247" cy="4800600"/>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sp>
        <p:nvSpPr>
          <p:cNvPr id="6" name="Content Placeholder 5"/>
          <p:cNvSpPr>
            <a:spLocks noGrp="1"/>
          </p:cNvSpPr>
          <p:nvPr>
            <p:ph idx="1"/>
          </p:nvPr>
        </p:nvSpPr>
        <p:spPr>
          <a:xfrm>
            <a:off x="457200" y="1600200"/>
            <a:ext cx="4648200" cy="4525963"/>
          </a:xfrm>
        </p:spPr>
        <p:txBody>
          <a:bodyPr>
            <a:normAutofit fontScale="55000" lnSpcReduction="20000"/>
          </a:bodyPr>
          <a:lstStyle/>
          <a:p>
            <a:r>
              <a:rPr lang="en-US" b="1" dirty="0" smtClean="0"/>
              <a:t>Life Goals</a:t>
            </a:r>
          </a:p>
          <a:p>
            <a:pPr>
              <a:buFont typeface="Arial" pitchFamily="34" charset="0"/>
              <a:buChar char="•"/>
            </a:pPr>
            <a:r>
              <a:rPr lang="en-US" dirty="0" smtClean="0"/>
              <a:t>Figure out the direction her life is going.</a:t>
            </a:r>
          </a:p>
          <a:p>
            <a:pPr>
              <a:buFont typeface="Arial" pitchFamily="34" charset="0"/>
              <a:buChar char="•"/>
            </a:pPr>
            <a:r>
              <a:rPr lang="en-US" dirty="0" smtClean="0"/>
              <a:t>Wants to know her potential.</a:t>
            </a:r>
          </a:p>
          <a:p>
            <a:endParaRPr lang="en-US" dirty="0" smtClean="0"/>
          </a:p>
          <a:p>
            <a:r>
              <a:rPr lang="en-US" b="1" dirty="0" smtClean="0"/>
              <a:t>Experience Goals</a:t>
            </a:r>
          </a:p>
          <a:p>
            <a:pPr>
              <a:buFont typeface="Arial" pitchFamily="34" charset="0"/>
              <a:buChar char="•"/>
            </a:pPr>
            <a:r>
              <a:rPr lang="en-US" dirty="0" smtClean="0"/>
              <a:t>Wants to express herself.</a:t>
            </a:r>
          </a:p>
          <a:p>
            <a:pPr>
              <a:buFont typeface="Arial" pitchFamily="34" charset="0"/>
              <a:buChar char="•"/>
            </a:pPr>
            <a:r>
              <a:rPr lang="en-US" dirty="0" smtClean="0"/>
              <a:t>Wants to connect with her friends (and usually finds it easier online).</a:t>
            </a:r>
          </a:p>
          <a:p>
            <a:pPr>
              <a:buFont typeface="Arial" pitchFamily="34" charset="0"/>
              <a:buChar char="•"/>
            </a:pPr>
            <a:r>
              <a:rPr lang="en-US" dirty="0" smtClean="0"/>
              <a:t>Low barrier to entry (get a basic site up and running quickly).</a:t>
            </a:r>
          </a:p>
          <a:p>
            <a:pPr>
              <a:buFont typeface="Arial" pitchFamily="34" charset="0"/>
              <a:buChar char="•"/>
            </a:pPr>
            <a:r>
              <a:rPr lang="en-US" dirty="0" smtClean="0"/>
              <a:t>The site needs to be able to handle lots of text (as she is a verbose writer).</a:t>
            </a:r>
          </a:p>
          <a:p>
            <a:pPr>
              <a:buFont typeface="Arial" pitchFamily="34" charset="0"/>
              <a:buChar char="•"/>
            </a:pPr>
            <a:endParaRPr lang="en-US" dirty="0" smtClean="0"/>
          </a:p>
          <a:p>
            <a:r>
              <a:rPr lang="en-US" b="1" dirty="0" smtClean="0"/>
              <a:t>End Goals</a:t>
            </a:r>
          </a:p>
          <a:p>
            <a:pPr>
              <a:buFont typeface="Arial" pitchFamily="34" charset="0"/>
              <a:buChar char="•"/>
            </a:pPr>
            <a:r>
              <a:rPr lang="en-US" dirty="0" smtClean="0"/>
              <a:t>Share her musical tastes</a:t>
            </a:r>
          </a:p>
          <a:p>
            <a:pPr>
              <a:buFont typeface="Arial" pitchFamily="34" charset="0"/>
              <a:buChar char="•"/>
            </a:pPr>
            <a:r>
              <a:rPr lang="en-US" dirty="0" smtClean="0"/>
              <a:t>Talk about the lyrics of her favorite songs.</a:t>
            </a:r>
          </a:p>
          <a:p>
            <a:pPr>
              <a:buFont typeface="Arial" pitchFamily="34" charset="0"/>
              <a:buChar char="•"/>
            </a:pPr>
            <a:r>
              <a:rPr lang="en-US" dirty="0" smtClean="0"/>
              <a:t>Find meaning in them.</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Lorenzo</a:t>
            </a:r>
            <a:endParaRPr lang="en-US" dirty="0"/>
          </a:p>
        </p:txBody>
      </p:sp>
      <p:sp>
        <p:nvSpPr>
          <p:cNvPr id="3" name="Content Placeholder 2"/>
          <p:cNvSpPr>
            <a:spLocks noGrp="1"/>
          </p:cNvSpPr>
          <p:nvPr>
            <p:ph idx="1"/>
          </p:nvPr>
        </p:nvSpPr>
        <p:spPr>
          <a:xfrm>
            <a:off x="457200" y="1600200"/>
            <a:ext cx="5410200" cy="5334000"/>
          </a:xfrm>
        </p:spPr>
        <p:txBody>
          <a:bodyPr>
            <a:normAutofit fontScale="70000" lnSpcReduction="20000"/>
          </a:bodyPr>
          <a:lstStyle/>
          <a:p>
            <a:r>
              <a:rPr lang="en-US" sz="2600" dirty="0" smtClean="0"/>
              <a:t>Age: 35</a:t>
            </a:r>
          </a:p>
          <a:p>
            <a:r>
              <a:rPr lang="en-US" sz="2600" dirty="0" smtClean="0"/>
              <a:t>Geologist for the Department of Agriculture</a:t>
            </a:r>
          </a:p>
          <a:p>
            <a:endParaRPr lang="en-US" sz="2600" dirty="0" smtClean="0"/>
          </a:p>
          <a:p>
            <a:r>
              <a:rPr lang="en-US" sz="2600" dirty="0" smtClean="0"/>
              <a:t>Received a BS in Agricultural and Geological Sciences at University of California in Chico, CA.</a:t>
            </a:r>
          </a:p>
          <a:p>
            <a:endParaRPr lang="en-US" sz="2600" dirty="0" smtClean="0"/>
          </a:p>
          <a:p>
            <a:r>
              <a:rPr lang="en-US" sz="2600" dirty="0" smtClean="0"/>
              <a:t>Likes to barely scrape by on the edges of acceptable societal behavior.</a:t>
            </a:r>
          </a:p>
          <a:p>
            <a:endParaRPr lang="en-US" sz="2600" dirty="0" smtClean="0"/>
          </a:p>
          <a:p>
            <a:r>
              <a:rPr lang="en-US" sz="2600" dirty="0" smtClean="0"/>
              <a:t>Just bought his first house just outside of Portland, OR.</a:t>
            </a:r>
          </a:p>
          <a:p>
            <a:endParaRPr lang="en-US" sz="2600" dirty="0" smtClean="0"/>
          </a:p>
          <a:p>
            <a:r>
              <a:rPr lang="en-US" sz="2600" dirty="0" smtClean="0"/>
              <a:t>While cleaning out his house he discovered a ticket stub for an old Rush concert he had gone to in his college days.  This made him very happy, as he remembered how much fun he had back in those days.</a:t>
            </a:r>
          </a:p>
          <a:p>
            <a:endParaRPr lang="en-US" dirty="0"/>
          </a:p>
        </p:txBody>
      </p:sp>
      <p:grpSp>
        <p:nvGrpSpPr>
          <p:cNvPr id="4" name="Group 3"/>
          <p:cNvGrpSpPr>
            <a:grpSpLocks/>
          </p:cNvGrpSpPr>
          <p:nvPr/>
        </p:nvGrpSpPr>
        <p:grpSpPr bwMode="auto">
          <a:xfrm>
            <a:off x="5791200" y="381000"/>
            <a:ext cx="2705100" cy="3434565"/>
            <a:chOff x="0" y="0"/>
            <a:chExt cx="2136" cy="2712"/>
          </a:xfrm>
        </p:grpSpPr>
        <p:pic>
          <p:nvPicPr>
            <p:cNvPr id="5" name="Picture 4"/>
            <p:cNvPicPr>
              <a:picLocks noChangeAspect="1" noChangeArrowheads="1"/>
            </p:cNvPicPr>
            <p:nvPr/>
          </p:nvPicPr>
          <p:blipFill>
            <a:blip r:embed="rId2"/>
            <a:srcRect/>
            <a:stretch>
              <a:fillRect/>
            </a:stretch>
          </p:blipFill>
          <p:spPr bwMode="auto">
            <a:xfrm>
              <a:off x="128" y="96"/>
              <a:ext cx="1880" cy="2353"/>
            </a:xfrm>
            <a:prstGeom prst="rect">
              <a:avLst/>
            </a:prstGeom>
            <a:noFill/>
            <a:ln w="12700" cap="flat">
              <a:noFill/>
              <a:miter lim="800000"/>
              <a:headEnd/>
              <a:tailEnd/>
            </a:ln>
          </p:spPr>
        </p:pic>
        <p:pic>
          <p:nvPicPr>
            <p:cNvPr id="6" name="Picture 5"/>
            <p:cNvPicPr>
              <a:picLocks noChangeArrowheads="1"/>
            </p:cNvPicPr>
            <p:nvPr/>
          </p:nvPicPr>
          <p:blipFill>
            <a:blip r:embed="rId3"/>
            <a:srcRect/>
            <a:stretch>
              <a:fillRect/>
            </a:stretch>
          </p:blipFill>
          <p:spPr bwMode="auto">
            <a:xfrm>
              <a:off x="0" y="0"/>
              <a:ext cx="2136" cy="2712"/>
            </a:xfrm>
            <a:prstGeom prst="rect">
              <a:avLst/>
            </a:prstGeom>
            <a:noFill/>
            <a:ln w="12700" cap="flat">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smtClean="0">
                <a:effectLst>
                  <a:outerShdw blurRad="60007" dist="200025" dir="15000000" sy="30000" kx="-1800000" algn="bl" rotWithShape="0">
                    <a:prstClr val="black">
                      <a:alpha val="89000"/>
                    </a:prstClr>
                  </a:outerShdw>
                </a:effectLst>
                <a:latin typeface="Arial" pitchFamily="34" charset="0"/>
                <a:cs typeface="Arial" pitchFamily="34" charset="0"/>
              </a:rPr>
              <a:t>The </a:t>
            </a:r>
            <a:r>
              <a:rPr lang="en-US" dirty="0" smtClean="0">
                <a:effectLst>
                  <a:outerShdw blurRad="60007" dist="200025" dir="15000000" sy="30000" kx="-1800000" algn="bl" rotWithShape="0">
                    <a:prstClr val="black">
                      <a:alpha val="89000"/>
                    </a:prstClr>
                  </a:outerShdw>
                </a:effectLst>
                <a:latin typeface="28 Days Later"/>
                <a:cs typeface="Arial" pitchFamily="34" charset="0"/>
              </a:rPr>
              <a:t>Live Music</a:t>
            </a:r>
            <a:r>
              <a:rPr lang="en-US" dirty="0" smtClean="0">
                <a:effectLst>
                  <a:outerShdw blurRad="60007" dist="200025" dir="15000000" sy="30000" kx="-1800000" algn="bl" rotWithShape="0">
                    <a:prstClr val="black">
                      <a:alpha val="89000"/>
                    </a:prstClr>
                  </a:outerShdw>
                </a:effectLst>
                <a:latin typeface="Arial" pitchFamily="34" charset="0"/>
                <a:cs typeface="Arial" pitchFamily="34" charset="0"/>
              </a:rPr>
              <a:t> Cast</a:t>
            </a:r>
            <a:endParaRPr lang="en-US" dirty="0">
              <a:effectLst>
                <a:outerShdw blurRad="60007" dist="200025" dir="15000000" sy="30000" kx="-1800000" algn="bl" rotWithShape="0">
                  <a:prstClr val="black">
                    <a:alpha val="89000"/>
                  </a:prstClr>
                </a:outerShdw>
              </a:effectLst>
              <a:latin typeface="Arial" pitchFamily="34" charset="0"/>
              <a:cs typeface="Arial" pitchFamily="34" charset="0"/>
            </a:endParaRPr>
          </a:p>
        </p:txBody>
      </p:sp>
      <p:pic>
        <p:nvPicPr>
          <p:cNvPr id="4" name="Content Placeholder 3" descr="C:\Users\Tom\Desktop\20090306_DSC_0753.jpg"/>
          <p:cNvPicPr>
            <a:picLocks noGrp="1"/>
          </p:cNvPicPr>
          <p:nvPr>
            <p:ph idx="1"/>
          </p:nvPr>
        </p:nvPicPr>
        <p:blipFill>
          <a:blip r:embed="rId2" cstate="print"/>
          <a:srcRect/>
          <a:stretch>
            <a:fillRect/>
          </a:stretch>
        </p:blipFill>
        <p:spPr bwMode="auto">
          <a:xfrm>
            <a:off x="533400" y="1752600"/>
            <a:ext cx="2034382" cy="2034382"/>
          </a:xfrm>
          <a:prstGeom prst="rect">
            <a:avLst/>
          </a:prstGeom>
          <a:noFill/>
          <a:ln w="9525">
            <a:noFill/>
            <a:miter lim="800000"/>
            <a:headEnd/>
            <a:tailEnd/>
          </a:ln>
        </p:spPr>
      </p:pic>
      <p:pic>
        <p:nvPicPr>
          <p:cNvPr id="1026" name="Picture 2" descr="http://photos-g.ak.fbcdn.net/photos-ak-sf2p/v252/242/50/661856738/n661856738_952566_7131.jpg"/>
          <p:cNvPicPr>
            <a:picLocks noChangeAspect="1" noChangeArrowheads="1"/>
          </p:cNvPicPr>
          <p:nvPr/>
        </p:nvPicPr>
        <p:blipFill>
          <a:blip r:embed="rId3"/>
          <a:srcRect/>
          <a:stretch>
            <a:fillRect/>
          </a:stretch>
        </p:blipFill>
        <p:spPr bwMode="auto">
          <a:xfrm>
            <a:off x="6019800" y="3581400"/>
            <a:ext cx="2057400" cy="2057400"/>
          </a:xfrm>
          <a:prstGeom prst="rect">
            <a:avLst/>
          </a:prstGeom>
          <a:noFill/>
        </p:spPr>
      </p:pic>
      <p:sp>
        <p:nvSpPr>
          <p:cNvPr id="1028" name="AutoShape 4" descr="http://www.facebook.com/photo.php?pid=30174456&amp;id=110017248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www.facebook.com/photo.php?pid=30174456&amp;id=110017248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C:\Users\Tom\Desktop\n1440729708_30253862_8856.jpg"/>
          <p:cNvPicPr>
            <a:picLocks noChangeAspect="1" noChangeArrowheads="1"/>
          </p:cNvPicPr>
          <p:nvPr/>
        </p:nvPicPr>
        <p:blipFill>
          <a:blip r:embed="rId4"/>
          <a:srcRect/>
          <a:stretch>
            <a:fillRect/>
          </a:stretch>
        </p:blipFill>
        <p:spPr bwMode="auto">
          <a:xfrm>
            <a:off x="3108960" y="2743200"/>
            <a:ext cx="2301240" cy="1535430"/>
          </a:xfrm>
          <a:prstGeom prst="rect">
            <a:avLst/>
          </a:prstGeom>
          <a:noFill/>
        </p:spPr>
      </p:pic>
      <p:sp>
        <p:nvSpPr>
          <p:cNvPr id="10" name="TextBox 9"/>
          <p:cNvSpPr txBox="1"/>
          <p:nvPr/>
        </p:nvSpPr>
        <p:spPr>
          <a:xfrm>
            <a:off x="609600" y="3974068"/>
            <a:ext cx="1828800" cy="369332"/>
          </a:xfrm>
          <a:prstGeom prst="rect">
            <a:avLst/>
          </a:prstGeom>
          <a:noFill/>
        </p:spPr>
        <p:txBody>
          <a:bodyPr wrap="square" rtlCol="0">
            <a:spAutoFit/>
          </a:bodyPr>
          <a:lstStyle/>
          <a:p>
            <a:r>
              <a:rPr lang="en-US" dirty="0" smtClean="0"/>
              <a:t>Thomas Bolster</a:t>
            </a:r>
            <a:endParaRPr lang="en-US" dirty="0"/>
          </a:p>
        </p:txBody>
      </p:sp>
      <p:sp>
        <p:nvSpPr>
          <p:cNvPr id="11" name="TextBox 10"/>
          <p:cNvSpPr txBox="1"/>
          <p:nvPr/>
        </p:nvSpPr>
        <p:spPr>
          <a:xfrm>
            <a:off x="3276600" y="4495800"/>
            <a:ext cx="2057400" cy="369332"/>
          </a:xfrm>
          <a:prstGeom prst="rect">
            <a:avLst/>
          </a:prstGeom>
          <a:noFill/>
        </p:spPr>
        <p:txBody>
          <a:bodyPr wrap="square" rtlCol="0">
            <a:spAutoFit/>
          </a:bodyPr>
          <a:lstStyle/>
          <a:p>
            <a:r>
              <a:rPr lang="en-US" dirty="0" err="1" smtClean="0"/>
              <a:t>Kshama</a:t>
            </a:r>
            <a:r>
              <a:rPr lang="en-US" dirty="0" smtClean="0"/>
              <a:t> </a:t>
            </a:r>
            <a:r>
              <a:rPr lang="en-US" dirty="0" err="1" smtClean="0"/>
              <a:t>Nagaraja</a:t>
            </a:r>
            <a:endParaRPr lang="en-US" dirty="0"/>
          </a:p>
        </p:txBody>
      </p:sp>
      <p:sp>
        <p:nvSpPr>
          <p:cNvPr id="12" name="TextBox 11"/>
          <p:cNvSpPr txBox="1"/>
          <p:nvPr/>
        </p:nvSpPr>
        <p:spPr>
          <a:xfrm>
            <a:off x="6553200" y="5802868"/>
            <a:ext cx="1066800" cy="369332"/>
          </a:xfrm>
          <a:prstGeom prst="rect">
            <a:avLst/>
          </a:prstGeom>
          <a:noFill/>
        </p:spPr>
        <p:txBody>
          <a:bodyPr wrap="square" rtlCol="0">
            <a:spAutoFit/>
          </a:bodyPr>
          <a:lstStyle/>
          <a:p>
            <a:r>
              <a:rPr lang="en-US" dirty="0" smtClean="0"/>
              <a:t>JD Vogt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Lorenzo Rocked</a:t>
            </a:r>
            <a:endParaRPr lang="en-US" dirty="0"/>
          </a:p>
        </p:txBody>
      </p:sp>
      <p:sp>
        <p:nvSpPr>
          <p:cNvPr id="3" name="Content Placeholder 2"/>
          <p:cNvSpPr>
            <a:spLocks noGrp="1"/>
          </p:cNvSpPr>
          <p:nvPr>
            <p:ph idx="1"/>
          </p:nvPr>
        </p:nvSpPr>
        <p:spPr>
          <a:xfrm>
            <a:off x="457200" y="1676400"/>
            <a:ext cx="5410200" cy="4953000"/>
          </a:xfrm>
        </p:spPr>
        <p:txBody>
          <a:bodyPr>
            <a:normAutofit fontScale="70000" lnSpcReduction="20000"/>
          </a:bodyPr>
          <a:lstStyle/>
          <a:p>
            <a:r>
              <a:rPr lang="en-US" sz="2600" dirty="0" smtClean="0"/>
              <a:t>Mac likes to escape the mundane.  A situation his current life sometimes inhibits.</a:t>
            </a:r>
          </a:p>
          <a:p>
            <a:pPr>
              <a:buNone/>
            </a:pPr>
            <a:endParaRPr lang="en-US" sz="2600" dirty="0" smtClean="0"/>
          </a:p>
          <a:p>
            <a:r>
              <a:rPr lang="en-US" sz="2600" dirty="0" smtClean="0"/>
              <a:t>While he used to get out to concerts commonly, he now must limit himself to rare occasions.</a:t>
            </a:r>
          </a:p>
          <a:p>
            <a:pPr>
              <a:buNone/>
            </a:pPr>
            <a:endParaRPr lang="en-US" sz="2600" dirty="0" smtClean="0"/>
          </a:p>
          <a:p>
            <a:r>
              <a:rPr lang="en-US" sz="2600" dirty="0" smtClean="0"/>
              <a:t>He loved the big names in classic rock as well as some of the forefront contemporary bands.</a:t>
            </a:r>
          </a:p>
          <a:p>
            <a:pPr>
              <a:buNone/>
            </a:pPr>
            <a:endParaRPr lang="en-US" sz="2600" dirty="0" smtClean="0"/>
          </a:p>
          <a:p>
            <a:r>
              <a:rPr lang="en-US" sz="2600" dirty="0" smtClean="0"/>
              <a:t>Also had an ear for jazz and </a:t>
            </a:r>
            <a:r>
              <a:rPr lang="en-US" sz="2600" dirty="0" err="1" smtClean="0"/>
              <a:t>electronica</a:t>
            </a:r>
            <a:r>
              <a:rPr lang="en-US" sz="2600" dirty="0" smtClean="0"/>
              <a:t> if the mood struck him right (or he had been drinking).</a:t>
            </a:r>
          </a:p>
          <a:p>
            <a:pPr>
              <a:buNone/>
            </a:pPr>
            <a:endParaRPr lang="en-US" sz="2600" dirty="0" smtClean="0"/>
          </a:p>
          <a:p>
            <a:r>
              <a:rPr lang="en-US" sz="2600" dirty="0" smtClean="0"/>
              <a:t>Never really enjoyed hip-hop, rap or country music.</a:t>
            </a:r>
          </a:p>
          <a:p>
            <a:endParaRPr lang="en-US" dirty="0"/>
          </a:p>
        </p:txBody>
      </p:sp>
      <p:grpSp>
        <p:nvGrpSpPr>
          <p:cNvPr id="4" name="Group 3"/>
          <p:cNvGrpSpPr>
            <a:grpSpLocks/>
          </p:cNvGrpSpPr>
          <p:nvPr/>
        </p:nvGrpSpPr>
        <p:grpSpPr bwMode="auto">
          <a:xfrm>
            <a:off x="5791200" y="381000"/>
            <a:ext cx="2705100" cy="3434565"/>
            <a:chOff x="0" y="0"/>
            <a:chExt cx="2136" cy="2712"/>
          </a:xfrm>
        </p:grpSpPr>
        <p:pic>
          <p:nvPicPr>
            <p:cNvPr id="5" name="Picture 4"/>
            <p:cNvPicPr>
              <a:picLocks noChangeAspect="1" noChangeArrowheads="1"/>
            </p:cNvPicPr>
            <p:nvPr/>
          </p:nvPicPr>
          <p:blipFill>
            <a:blip r:embed="rId2"/>
            <a:srcRect/>
            <a:stretch>
              <a:fillRect/>
            </a:stretch>
          </p:blipFill>
          <p:spPr bwMode="auto">
            <a:xfrm>
              <a:off x="128" y="96"/>
              <a:ext cx="1880" cy="2353"/>
            </a:xfrm>
            <a:prstGeom prst="rect">
              <a:avLst/>
            </a:prstGeom>
            <a:noFill/>
            <a:ln w="12700" cap="flat">
              <a:noFill/>
              <a:miter lim="800000"/>
              <a:headEnd/>
              <a:tailEnd/>
            </a:ln>
          </p:spPr>
        </p:pic>
        <p:pic>
          <p:nvPicPr>
            <p:cNvPr id="6" name="Picture 5"/>
            <p:cNvPicPr>
              <a:picLocks noChangeArrowheads="1"/>
            </p:cNvPicPr>
            <p:nvPr/>
          </p:nvPicPr>
          <p:blipFill>
            <a:blip r:embed="rId3"/>
            <a:srcRect/>
            <a:stretch>
              <a:fillRect/>
            </a:stretch>
          </p:blipFill>
          <p:spPr bwMode="auto">
            <a:xfrm>
              <a:off x="0" y="0"/>
              <a:ext cx="2136" cy="2712"/>
            </a:xfrm>
            <a:prstGeom prst="rect">
              <a:avLst/>
            </a:prstGeom>
            <a:noFill/>
            <a:ln w="12700" cap="flat">
              <a:noFill/>
              <a:miter lim="800000"/>
              <a:headEnd/>
              <a:tailEnd/>
            </a:ln>
          </p:spPr>
        </p:pic>
      </p:grpSp>
      <p:grpSp>
        <p:nvGrpSpPr>
          <p:cNvPr id="7" name="Group 3"/>
          <p:cNvGrpSpPr>
            <a:grpSpLocks/>
          </p:cNvGrpSpPr>
          <p:nvPr/>
        </p:nvGrpSpPr>
        <p:grpSpPr bwMode="auto">
          <a:xfrm rot="486808">
            <a:off x="5877337" y="1629984"/>
            <a:ext cx="2835713" cy="3581400"/>
            <a:chOff x="0" y="0"/>
            <a:chExt cx="2160" cy="2728"/>
          </a:xfrm>
        </p:grpSpPr>
        <p:pic>
          <p:nvPicPr>
            <p:cNvPr id="8" name="Picture 4"/>
            <p:cNvPicPr>
              <a:picLocks noChangeAspect="1" noChangeArrowheads="1"/>
            </p:cNvPicPr>
            <p:nvPr/>
          </p:nvPicPr>
          <p:blipFill>
            <a:blip r:embed="rId4"/>
            <a:srcRect/>
            <a:stretch>
              <a:fillRect/>
            </a:stretch>
          </p:blipFill>
          <p:spPr bwMode="auto">
            <a:xfrm>
              <a:off x="128" y="96"/>
              <a:ext cx="1904" cy="2376"/>
            </a:xfrm>
            <a:prstGeom prst="rect">
              <a:avLst/>
            </a:prstGeom>
            <a:noFill/>
            <a:ln w="12700" cap="flat">
              <a:noFill/>
              <a:miter lim="800000"/>
              <a:headEnd/>
              <a:tailEnd/>
            </a:ln>
          </p:spPr>
        </p:pic>
        <p:pic>
          <p:nvPicPr>
            <p:cNvPr id="9" name="Picture 5"/>
            <p:cNvPicPr>
              <a:picLocks noChangeArrowheads="1"/>
            </p:cNvPicPr>
            <p:nvPr/>
          </p:nvPicPr>
          <p:blipFill>
            <a:blip r:embed="rId5"/>
            <a:srcRect/>
            <a:stretch>
              <a:fillRect/>
            </a:stretch>
          </p:blipFill>
          <p:spPr bwMode="auto">
            <a:xfrm>
              <a:off x="0" y="0"/>
              <a:ext cx="2160" cy="2728"/>
            </a:xfrm>
            <a:prstGeom prst="rect">
              <a:avLst/>
            </a:prstGeom>
            <a:noFill/>
            <a:ln w="12700" cap="flat">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Mac’s Goals</a:t>
            </a:r>
            <a:endParaRPr lang="en-US" dirty="0"/>
          </a:p>
        </p:txBody>
      </p:sp>
      <p:grpSp>
        <p:nvGrpSpPr>
          <p:cNvPr id="4" name="Group 3"/>
          <p:cNvGrpSpPr>
            <a:grpSpLocks/>
          </p:cNvGrpSpPr>
          <p:nvPr/>
        </p:nvGrpSpPr>
        <p:grpSpPr bwMode="auto">
          <a:xfrm>
            <a:off x="5791200" y="381000"/>
            <a:ext cx="2705100" cy="3434565"/>
            <a:chOff x="0" y="0"/>
            <a:chExt cx="2136" cy="2712"/>
          </a:xfrm>
        </p:grpSpPr>
        <p:pic>
          <p:nvPicPr>
            <p:cNvPr id="5" name="Picture 4"/>
            <p:cNvPicPr>
              <a:picLocks noChangeAspect="1" noChangeArrowheads="1"/>
            </p:cNvPicPr>
            <p:nvPr/>
          </p:nvPicPr>
          <p:blipFill>
            <a:blip r:embed="rId2"/>
            <a:srcRect/>
            <a:stretch>
              <a:fillRect/>
            </a:stretch>
          </p:blipFill>
          <p:spPr bwMode="auto">
            <a:xfrm>
              <a:off x="128" y="96"/>
              <a:ext cx="1880" cy="2353"/>
            </a:xfrm>
            <a:prstGeom prst="rect">
              <a:avLst/>
            </a:prstGeom>
            <a:noFill/>
            <a:ln w="12700" cap="flat">
              <a:noFill/>
              <a:miter lim="800000"/>
              <a:headEnd/>
              <a:tailEnd/>
            </a:ln>
          </p:spPr>
        </p:pic>
        <p:pic>
          <p:nvPicPr>
            <p:cNvPr id="6" name="Picture 5"/>
            <p:cNvPicPr>
              <a:picLocks noChangeArrowheads="1"/>
            </p:cNvPicPr>
            <p:nvPr/>
          </p:nvPicPr>
          <p:blipFill>
            <a:blip r:embed="rId3"/>
            <a:srcRect/>
            <a:stretch>
              <a:fillRect/>
            </a:stretch>
          </p:blipFill>
          <p:spPr bwMode="auto">
            <a:xfrm>
              <a:off x="0" y="0"/>
              <a:ext cx="2136" cy="2712"/>
            </a:xfrm>
            <a:prstGeom prst="rect">
              <a:avLst/>
            </a:prstGeom>
            <a:noFill/>
            <a:ln w="12700" cap="flat">
              <a:noFill/>
              <a:miter lim="800000"/>
              <a:headEnd/>
              <a:tailEnd/>
            </a:ln>
          </p:spPr>
        </p:pic>
      </p:grpSp>
      <p:grpSp>
        <p:nvGrpSpPr>
          <p:cNvPr id="7" name="Group 3"/>
          <p:cNvGrpSpPr>
            <a:grpSpLocks/>
          </p:cNvGrpSpPr>
          <p:nvPr/>
        </p:nvGrpSpPr>
        <p:grpSpPr bwMode="auto">
          <a:xfrm rot="486808">
            <a:off x="5877337" y="1629984"/>
            <a:ext cx="2835713" cy="3581400"/>
            <a:chOff x="0" y="0"/>
            <a:chExt cx="2160" cy="2728"/>
          </a:xfrm>
        </p:grpSpPr>
        <p:pic>
          <p:nvPicPr>
            <p:cNvPr id="8" name="Picture 4"/>
            <p:cNvPicPr>
              <a:picLocks noChangeAspect="1" noChangeArrowheads="1"/>
            </p:cNvPicPr>
            <p:nvPr/>
          </p:nvPicPr>
          <p:blipFill>
            <a:blip r:embed="rId4"/>
            <a:srcRect/>
            <a:stretch>
              <a:fillRect/>
            </a:stretch>
          </p:blipFill>
          <p:spPr bwMode="auto">
            <a:xfrm>
              <a:off x="128" y="96"/>
              <a:ext cx="1904" cy="2376"/>
            </a:xfrm>
            <a:prstGeom prst="rect">
              <a:avLst/>
            </a:prstGeom>
            <a:noFill/>
            <a:ln w="12700" cap="flat">
              <a:noFill/>
              <a:miter lim="800000"/>
              <a:headEnd/>
              <a:tailEnd/>
            </a:ln>
          </p:spPr>
        </p:pic>
        <p:pic>
          <p:nvPicPr>
            <p:cNvPr id="9" name="Picture 5"/>
            <p:cNvPicPr>
              <a:picLocks noChangeArrowheads="1"/>
            </p:cNvPicPr>
            <p:nvPr/>
          </p:nvPicPr>
          <p:blipFill>
            <a:blip r:embed="rId5"/>
            <a:srcRect/>
            <a:stretch>
              <a:fillRect/>
            </a:stretch>
          </p:blipFill>
          <p:spPr bwMode="auto">
            <a:xfrm>
              <a:off x="0" y="0"/>
              <a:ext cx="2160" cy="2728"/>
            </a:xfrm>
            <a:prstGeom prst="rect">
              <a:avLst/>
            </a:prstGeom>
            <a:noFill/>
            <a:ln w="12700" cap="flat">
              <a:noFill/>
              <a:miter lim="800000"/>
              <a:headEnd/>
              <a:tailEnd/>
            </a:ln>
          </p:spPr>
        </p:pic>
      </p:grpSp>
      <p:sp>
        <p:nvSpPr>
          <p:cNvPr id="10" name="Content Placeholder 9"/>
          <p:cNvSpPr>
            <a:spLocks noGrp="1"/>
          </p:cNvSpPr>
          <p:nvPr>
            <p:ph idx="1"/>
          </p:nvPr>
        </p:nvSpPr>
        <p:spPr>
          <a:xfrm>
            <a:off x="457200" y="1600200"/>
            <a:ext cx="5105400" cy="4525963"/>
          </a:xfrm>
        </p:spPr>
        <p:txBody>
          <a:bodyPr>
            <a:normAutofit fontScale="55000" lnSpcReduction="20000"/>
          </a:bodyPr>
          <a:lstStyle/>
          <a:p>
            <a:r>
              <a:rPr lang="en-US" b="1" dirty="0" smtClean="0"/>
              <a:t>Life Goals</a:t>
            </a:r>
          </a:p>
          <a:p>
            <a:pPr>
              <a:buFont typeface="Arial" pitchFamily="34" charset="0"/>
              <a:buChar char="•"/>
            </a:pPr>
            <a:r>
              <a:rPr lang="en-US" dirty="0" smtClean="0"/>
              <a:t>Find a balance between his youth and his adult life.</a:t>
            </a:r>
          </a:p>
          <a:p>
            <a:pPr>
              <a:buFont typeface="Arial" pitchFamily="34" charset="0"/>
              <a:buChar char="•"/>
            </a:pPr>
            <a:r>
              <a:rPr lang="en-US" dirty="0" smtClean="0"/>
              <a:t>Be good at what he does, in both work and play.</a:t>
            </a:r>
          </a:p>
          <a:p>
            <a:endParaRPr lang="en-US" dirty="0" smtClean="0"/>
          </a:p>
          <a:p>
            <a:r>
              <a:rPr lang="en-US" b="1" dirty="0" smtClean="0"/>
              <a:t>Experience Goals</a:t>
            </a:r>
          </a:p>
          <a:p>
            <a:pPr>
              <a:buFont typeface="Arial" pitchFamily="34" charset="0"/>
              <a:buChar char="•"/>
            </a:pPr>
            <a:r>
              <a:rPr lang="en-US" dirty="0" smtClean="0"/>
              <a:t>Wants a way to personalize his space.</a:t>
            </a:r>
          </a:p>
          <a:p>
            <a:pPr>
              <a:buFont typeface="Arial" pitchFamily="34" charset="0"/>
              <a:buChar char="•"/>
            </a:pPr>
            <a:r>
              <a:rPr lang="en-US" dirty="0" smtClean="0"/>
              <a:t>This is his window to his slipping youth, so he wants to be able to tend to it and tweak it.  This is a hobby for him.</a:t>
            </a:r>
          </a:p>
          <a:p>
            <a:pPr>
              <a:buFont typeface="Arial" pitchFamily="34" charset="0"/>
              <a:buChar char="•"/>
            </a:pPr>
            <a:endParaRPr lang="en-US" dirty="0" smtClean="0"/>
          </a:p>
          <a:p>
            <a:r>
              <a:rPr lang="en-US" b="1" dirty="0" smtClean="0"/>
              <a:t>End Goals</a:t>
            </a:r>
          </a:p>
          <a:p>
            <a:pPr>
              <a:buFont typeface="Arial" pitchFamily="34" charset="0"/>
              <a:buChar char="•"/>
            </a:pPr>
            <a:r>
              <a:rPr lang="en-US" dirty="0" smtClean="0"/>
              <a:t>Live vicariously through others who can</a:t>
            </a:r>
          </a:p>
          <a:p>
            <a:pPr>
              <a:buNone/>
            </a:pPr>
            <a:r>
              <a:rPr lang="en-US" dirty="0" smtClean="0"/>
              <a:t>	do what he can’t.</a:t>
            </a:r>
          </a:p>
          <a:p>
            <a:pPr>
              <a:buFont typeface="Arial" pitchFamily="34" charset="0"/>
              <a:buChar char="•"/>
            </a:pPr>
            <a:r>
              <a:rPr lang="en-US" dirty="0" smtClean="0"/>
              <a:t>Doesn’t want to be a square.</a:t>
            </a:r>
          </a:p>
          <a:p>
            <a:pPr>
              <a:buFont typeface="Arial" pitchFamily="34" charset="0"/>
              <a:buChar char="•"/>
            </a:pPr>
            <a:r>
              <a:rPr lang="en-US" dirty="0" smtClean="0"/>
              <a:t>Remind himself of the good times.</a:t>
            </a:r>
          </a:p>
          <a:p>
            <a:pPr>
              <a:buFont typeface="Arial" pitchFamily="34" charset="0"/>
              <a:buChar char="•"/>
            </a:pPr>
            <a:r>
              <a:rPr lang="en-US" dirty="0" smtClean="0"/>
              <a:t>Help him organize outings with his friends.</a:t>
            </a:r>
          </a:p>
          <a:p>
            <a:pPr>
              <a:buFont typeface="Arial" pitchFamily="34" charset="0"/>
              <a:buChar char="•"/>
            </a:pPr>
            <a:endParaRPr lang="en-US" dirty="0" smtClean="0"/>
          </a:p>
          <a:p>
            <a:endParaRPr lang="en-US" dirty="0"/>
          </a:p>
        </p:txBody>
      </p:sp>
      <p:grpSp>
        <p:nvGrpSpPr>
          <p:cNvPr id="11" name="Group 3"/>
          <p:cNvGrpSpPr>
            <a:grpSpLocks/>
          </p:cNvGrpSpPr>
          <p:nvPr/>
        </p:nvGrpSpPr>
        <p:grpSpPr bwMode="auto">
          <a:xfrm rot="21353818">
            <a:off x="5041074" y="3945696"/>
            <a:ext cx="3886200" cy="2601081"/>
            <a:chOff x="0" y="0"/>
            <a:chExt cx="3024" cy="2024"/>
          </a:xfrm>
        </p:grpSpPr>
        <p:pic>
          <p:nvPicPr>
            <p:cNvPr id="12" name="Picture 4"/>
            <p:cNvPicPr>
              <a:picLocks noChangeAspect="1" noChangeArrowheads="1"/>
            </p:cNvPicPr>
            <p:nvPr/>
          </p:nvPicPr>
          <p:blipFill>
            <a:blip r:embed="rId6"/>
            <a:srcRect/>
            <a:stretch>
              <a:fillRect/>
            </a:stretch>
          </p:blipFill>
          <p:spPr bwMode="auto">
            <a:xfrm>
              <a:off x="128" y="96"/>
              <a:ext cx="2768" cy="1672"/>
            </a:xfrm>
            <a:prstGeom prst="rect">
              <a:avLst/>
            </a:prstGeom>
            <a:noFill/>
            <a:ln w="12700" cap="flat">
              <a:noFill/>
              <a:miter lim="800000"/>
              <a:headEnd/>
              <a:tailEnd/>
            </a:ln>
          </p:spPr>
        </p:pic>
        <p:pic>
          <p:nvPicPr>
            <p:cNvPr id="13" name="Picture 5"/>
            <p:cNvPicPr>
              <a:picLocks noChangeArrowheads="1"/>
            </p:cNvPicPr>
            <p:nvPr/>
          </p:nvPicPr>
          <p:blipFill>
            <a:blip r:embed="rId7"/>
            <a:srcRect/>
            <a:stretch>
              <a:fillRect/>
            </a:stretch>
          </p:blipFill>
          <p:spPr bwMode="auto">
            <a:xfrm>
              <a:off x="0" y="0"/>
              <a:ext cx="3024" cy="2024"/>
            </a:xfrm>
            <a:prstGeom prst="rect">
              <a:avLst/>
            </a:prstGeom>
            <a:noFill/>
            <a:ln w="12700" cap="flat">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people want to do?</a:t>
            </a:r>
            <a:endParaRPr lang="en-US" dirty="0"/>
          </a:p>
        </p:txBody>
      </p:sp>
      <p:pic>
        <p:nvPicPr>
          <p:cNvPr id="3074" name="Picture 2" descr="H:\DCIM\100KM893\100_0691.JPG"/>
          <p:cNvPicPr>
            <a:picLocks noChangeAspect="1" noChangeArrowheads="1"/>
          </p:cNvPicPr>
          <p:nvPr/>
        </p:nvPicPr>
        <p:blipFill>
          <a:blip r:embed="rId2" cstate="print"/>
          <a:srcRect/>
          <a:stretch>
            <a:fillRect/>
          </a:stretch>
        </p:blipFill>
        <p:spPr bwMode="auto">
          <a:xfrm>
            <a:off x="1447800" y="1524000"/>
            <a:ext cx="6278563" cy="4708525"/>
          </a:xfrm>
          <a:prstGeom prst="rect">
            <a:avLst/>
          </a:prstGeom>
          <a:noFill/>
          <a:ln w="127000">
            <a:solidFill>
              <a:schemeClr val="tx1"/>
            </a:solidFill>
          </a:ln>
          <a:effectLst>
            <a:outerShdw blurRad="190500" dist="139700" dir="2700000" algn="tl" rotWithShape="0">
              <a:prstClr val="black">
                <a:alpha val="79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Map</a:t>
            </a:r>
            <a:endParaRPr lang="en-US" dirty="0"/>
          </a:p>
        </p:txBody>
      </p:sp>
      <p:pic>
        <p:nvPicPr>
          <p:cNvPr id="2051" name="Picture 3"/>
          <p:cNvPicPr>
            <a:picLocks noChangeAspect="1" noChangeArrowheads="1"/>
          </p:cNvPicPr>
          <p:nvPr/>
        </p:nvPicPr>
        <p:blipFill>
          <a:blip r:embed="rId2"/>
          <a:srcRect/>
          <a:stretch>
            <a:fillRect/>
          </a:stretch>
        </p:blipFill>
        <p:spPr bwMode="auto">
          <a:xfrm>
            <a:off x="1219200" y="1447800"/>
            <a:ext cx="6629400" cy="4902906"/>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Scenario 1: Finding an old ticket</a:t>
            </a:r>
            <a:endParaRPr lang="en-US" dirty="0"/>
          </a:p>
        </p:txBody>
      </p:sp>
      <p:pic>
        <p:nvPicPr>
          <p:cNvPr id="4100" name="Picture 4" descr="C:\Users\Tom\Desktop\scenario1.png"/>
          <p:cNvPicPr>
            <a:picLocks noChangeAspect="1" noChangeArrowheads="1"/>
          </p:cNvPicPr>
          <p:nvPr/>
        </p:nvPicPr>
        <p:blipFill>
          <a:blip r:embed="rId2"/>
          <a:srcRect/>
          <a:stretch>
            <a:fillRect/>
          </a:stretch>
        </p:blipFill>
        <p:spPr bwMode="auto">
          <a:xfrm>
            <a:off x="1676400" y="1219200"/>
            <a:ext cx="5334000" cy="539920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fontScale="90000"/>
          </a:bodyPr>
          <a:lstStyle/>
          <a:p>
            <a:r>
              <a:rPr lang="en-US" dirty="0" smtClean="0"/>
              <a:t>Scenario 2: Happening upon memories.</a:t>
            </a:r>
            <a:endParaRPr lang="en-US" dirty="0"/>
          </a:p>
        </p:txBody>
      </p:sp>
      <p:pic>
        <p:nvPicPr>
          <p:cNvPr id="2051" name="Picture 3" descr="C:\Users\Tom\Desktop\Picture1.png"/>
          <p:cNvPicPr>
            <a:picLocks noChangeAspect="1" noChangeArrowheads="1"/>
          </p:cNvPicPr>
          <p:nvPr/>
        </p:nvPicPr>
        <p:blipFill>
          <a:blip r:embed="rId2" cstate="print"/>
          <a:srcRect/>
          <a:stretch>
            <a:fillRect/>
          </a:stretch>
        </p:blipFill>
        <p:spPr bwMode="auto">
          <a:xfrm>
            <a:off x="1676400" y="1371600"/>
            <a:ext cx="5346700" cy="51149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And Now…</a:t>
            </a:r>
            <a:endParaRPr lang="en-US" dirty="0">
              <a:latin typeface="+mn-lt"/>
            </a:endParaRPr>
          </a:p>
        </p:txBody>
      </p:sp>
      <p:pic>
        <p:nvPicPr>
          <p:cNvPr id="4" name="Picture 4"/>
          <p:cNvPicPr>
            <a:picLocks noChangeAspect="1" noChangeArrowheads="1"/>
          </p:cNvPicPr>
          <p:nvPr/>
        </p:nvPicPr>
        <p:blipFill>
          <a:blip r:embed="rId2"/>
          <a:srcRect/>
          <a:stretch>
            <a:fillRect/>
          </a:stretch>
        </p:blipFill>
        <p:spPr bwMode="auto">
          <a:xfrm rot="1108791">
            <a:off x="1310447" y="2482143"/>
            <a:ext cx="6386513" cy="2095500"/>
          </a:xfrm>
          <a:prstGeom prst="rect">
            <a:avLst/>
          </a:prstGeom>
          <a:noFill/>
          <a:ln w="1270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81000" y="533400"/>
            <a:ext cx="2486974" cy="2048592"/>
            <a:chOff x="0" y="0"/>
            <a:chExt cx="2360" cy="1943"/>
          </a:xfrm>
        </p:grpSpPr>
        <p:pic>
          <p:nvPicPr>
            <p:cNvPr id="5" name="Picture 6"/>
            <p:cNvPicPr>
              <a:picLocks noChangeAspect="1" noChangeArrowheads="1"/>
            </p:cNvPicPr>
            <p:nvPr/>
          </p:nvPicPr>
          <p:blipFill>
            <a:blip r:embed="rId2"/>
            <a:srcRect/>
            <a:stretch>
              <a:fillRect/>
            </a:stretch>
          </p:blipFill>
          <p:spPr bwMode="auto">
            <a:xfrm rot="239999">
              <a:off x="193" y="171"/>
              <a:ext cx="1977" cy="1440"/>
            </a:xfrm>
            <a:prstGeom prst="rect">
              <a:avLst/>
            </a:prstGeom>
            <a:noFill/>
            <a:ln w="12700" cap="flat">
              <a:noFill/>
              <a:miter lim="800000"/>
              <a:headEnd/>
              <a:tailEnd/>
            </a:ln>
          </p:spPr>
        </p:pic>
        <p:pic>
          <p:nvPicPr>
            <p:cNvPr id="6" name="Picture 7"/>
            <p:cNvPicPr>
              <a:picLocks noChangeArrowheads="1"/>
            </p:cNvPicPr>
            <p:nvPr/>
          </p:nvPicPr>
          <p:blipFill>
            <a:blip r:embed="rId3"/>
            <a:srcRect/>
            <a:stretch>
              <a:fillRect/>
            </a:stretch>
          </p:blipFill>
          <p:spPr bwMode="auto">
            <a:xfrm>
              <a:off x="0" y="0"/>
              <a:ext cx="2360" cy="1944"/>
            </a:xfrm>
            <a:prstGeom prst="rect">
              <a:avLst/>
            </a:prstGeom>
            <a:noFill/>
            <a:ln w="12700" cap="flat">
              <a:noFill/>
              <a:miter lim="800000"/>
              <a:headEnd/>
              <a:tailEnd/>
            </a:ln>
          </p:spPr>
        </p:pic>
      </p:grpSp>
      <p:grpSp>
        <p:nvGrpSpPr>
          <p:cNvPr id="3" name="Group 8"/>
          <p:cNvGrpSpPr>
            <a:grpSpLocks/>
          </p:cNvGrpSpPr>
          <p:nvPr/>
        </p:nvGrpSpPr>
        <p:grpSpPr bwMode="auto">
          <a:xfrm>
            <a:off x="2514600" y="3962400"/>
            <a:ext cx="2655583" cy="2124466"/>
            <a:chOff x="0" y="0"/>
            <a:chExt cx="2519" cy="2016"/>
          </a:xfrm>
        </p:grpSpPr>
        <p:pic>
          <p:nvPicPr>
            <p:cNvPr id="8" name="Picture 9"/>
            <p:cNvPicPr>
              <a:picLocks noChangeAspect="1" noChangeArrowheads="1"/>
            </p:cNvPicPr>
            <p:nvPr/>
          </p:nvPicPr>
          <p:blipFill>
            <a:blip r:embed="rId4"/>
            <a:srcRect/>
            <a:stretch>
              <a:fillRect/>
            </a:stretch>
          </p:blipFill>
          <p:spPr bwMode="auto">
            <a:xfrm rot="-443372">
              <a:off x="219" y="238"/>
              <a:ext cx="2060" cy="1376"/>
            </a:xfrm>
            <a:prstGeom prst="rect">
              <a:avLst/>
            </a:prstGeom>
            <a:noFill/>
            <a:ln w="12700" cap="flat">
              <a:noFill/>
              <a:miter lim="800000"/>
              <a:headEnd/>
              <a:tailEnd/>
            </a:ln>
          </p:spPr>
        </p:pic>
        <p:pic>
          <p:nvPicPr>
            <p:cNvPr id="9" name="Picture 10"/>
            <p:cNvPicPr>
              <a:picLocks noChangeArrowheads="1"/>
            </p:cNvPicPr>
            <p:nvPr/>
          </p:nvPicPr>
          <p:blipFill>
            <a:blip r:embed="rId5"/>
            <a:srcRect/>
            <a:stretch>
              <a:fillRect/>
            </a:stretch>
          </p:blipFill>
          <p:spPr bwMode="auto">
            <a:xfrm>
              <a:off x="0" y="0"/>
              <a:ext cx="2520" cy="2016"/>
            </a:xfrm>
            <a:prstGeom prst="rect">
              <a:avLst/>
            </a:prstGeom>
            <a:noFill/>
            <a:ln w="12700" cap="flat">
              <a:noFill/>
              <a:miter lim="800000"/>
              <a:headEnd/>
              <a:tailEnd/>
            </a:ln>
          </p:spPr>
        </p:pic>
      </p:grpSp>
      <p:pic>
        <p:nvPicPr>
          <p:cNvPr id="10" name="Picture 11"/>
          <p:cNvPicPr>
            <a:picLocks noChangeAspect="1" noChangeArrowheads="1"/>
          </p:cNvPicPr>
          <p:nvPr/>
        </p:nvPicPr>
        <p:blipFill>
          <a:blip r:embed="rId6"/>
          <a:srcRect/>
          <a:stretch>
            <a:fillRect/>
          </a:stretch>
        </p:blipFill>
        <p:spPr bwMode="auto">
          <a:xfrm rot="1139999">
            <a:off x="97658" y="4131136"/>
            <a:ext cx="2132897" cy="956853"/>
          </a:xfrm>
          <a:prstGeom prst="rect">
            <a:avLst/>
          </a:prstGeom>
          <a:noFill/>
          <a:ln w="12700" cap="flat">
            <a:noFill/>
            <a:miter lim="800000"/>
            <a:headEnd/>
            <a:tailEnd/>
          </a:ln>
          <a:effectLst>
            <a:outerShdw dist="101599" dir="2519995" algn="ctr" rotWithShape="0">
              <a:schemeClr val="bg2">
                <a:alpha val="50000"/>
              </a:schemeClr>
            </a:outerShdw>
          </a:effectLst>
        </p:spPr>
      </p:pic>
      <p:grpSp>
        <p:nvGrpSpPr>
          <p:cNvPr id="4" name="Group 12"/>
          <p:cNvGrpSpPr>
            <a:grpSpLocks/>
          </p:cNvGrpSpPr>
          <p:nvPr/>
        </p:nvGrpSpPr>
        <p:grpSpPr bwMode="auto">
          <a:xfrm>
            <a:off x="3810000" y="990600"/>
            <a:ext cx="1584919" cy="1542767"/>
            <a:chOff x="0" y="0"/>
            <a:chExt cx="1504" cy="1464"/>
          </a:xfrm>
        </p:grpSpPr>
        <p:pic>
          <p:nvPicPr>
            <p:cNvPr id="12" name="Picture 13"/>
            <p:cNvPicPr>
              <a:picLocks noChangeAspect="1" noChangeArrowheads="1"/>
            </p:cNvPicPr>
            <p:nvPr/>
          </p:nvPicPr>
          <p:blipFill>
            <a:blip r:embed="rId7" cstate="print"/>
            <a:srcRect/>
            <a:stretch>
              <a:fillRect/>
            </a:stretch>
          </p:blipFill>
          <p:spPr bwMode="auto">
            <a:xfrm rot="-180000">
              <a:off x="159" y="132"/>
              <a:ext cx="1176" cy="1034"/>
            </a:xfrm>
            <a:prstGeom prst="rect">
              <a:avLst/>
            </a:prstGeom>
            <a:noFill/>
            <a:ln w="12700" cap="flat">
              <a:noFill/>
              <a:miter lim="800000"/>
              <a:headEnd/>
              <a:tailEnd/>
            </a:ln>
          </p:spPr>
        </p:pic>
        <p:pic>
          <p:nvPicPr>
            <p:cNvPr id="13" name="Picture 14"/>
            <p:cNvPicPr>
              <a:picLocks noChangeArrowheads="1"/>
            </p:cNvPicPr>
            <p:nvPr/>
          </p:nvPicPr>
          <p:blipFill>
            <a:blip r:embed="rId8"/>
            <a:srcRect/>
            <a:stretch>
              <a:fillRect/>
            </a:stretch>
          </p:blipFill>
          <p:spPr bwMode="auto">
            <a:xfrm>
              <a:off x="0" y="0"/>
              <a:ext cx="1504" cy="1464"/>
            </a:xfrm>
            <a:prstGeom prst="rect">
              <a:avLst/>
            </a:prstGeom>
            <a:noFill/>
            <a:ln w="12700" cap="flat">
              <a:noFill/>
              <a:miter lim="800000"/>
              <a:headEnd/>
              <a:tailEnd/>
            </a:ln>
          </p:spPr>
        </p:pic>
      </p:grpSp>
      <p:grpSp>
        <p:nvGrpSpPr>
          <p:cNvPr id="7" name="Group 15"/>
          <p:cNvGrpSpPr>
            <a:grpSpLocks/>
          </p:cNvGrpSpPr>
          <p:nvPr/>
        </p:nvGrpSpPr>
        <p:grpSpPr bwMode="auto">
          <a:xfrm>
            <a:off x="5867400" y="4191000"/>
            <a:ext cx="1669223" cy="1761958"/>
            <a:chOff x="0" y="0"/>
            <a:chExt cx="1583" cy="1672"/>
          </a:xfrm>
        </p:grpSpPr>
        <p:pic>
          <p:nvPicPr>
            <p:cNvPr id="15" name="Picture 16"/>
            <p:cNvPicPr>
              <a:picLocks noChangeAspect="1" noChangeArrowheads="1"/>
            </p:cNvPicPr>
            <p:nvPr/>
          </p:nvPicPr>
          <p:blipFill>
            <a:blip r:embed="rId9" cstate="print"/>
            <a:srcRect/>
            <a:stretch>
              <a:fillRect/>
            </a:stretch>
          </p:blipFill>
          <p:spPr bwMode="auto">
            <a:xfrm rot="-119999">
              <a:off x="152" y="122"/>
              <a:ext cx="1267" cy="1264"/>
            </a:xfrm>
            <a:prstGeom prst="rect">
              <a:avLst/>
            </a:prstGeom>
            <a:noFill/>
            <a:ln w="12700" cap="flat">
              <a:noFill/>
              <a:miter lim="800000"/>
              <a:headEnd/>
              <a:tailEnd/>
            </a:ln>
          </p:spPr>
        </p:pic>
        <p:pic>
          <p:nvPicPr>
            <p:cNvPr id="16" name="Picture 17"/>
            <p:cNvPicPr>
              <a:picLocks noChangeArrowheads="1"/>
            </p:cNvPicPr>
            <p:nvPr/>
          </p:nvPicPr>
          <p:blipFill>
            <a:blip r:embed="rId10"/>
            <a:srcRect/>
            <a:stretch>
              <a:fillRect/>
            </a:stretch>
          </p:blipFill>
          <p:spPr bwMode="auto">
            <a:xfrm>
              <a:off x="0" y="0"/>
              <a:ext cx="1584" cy="1672"/>
            </a:xfrm>
            <a:prstGeom prst="rect">
              <a:avLst/>
            </a:prstGeom>
            <a:noFill/>
            <a:ln w="12700" cap="flat">
              <a:noFill/>
              <a:miter lim="800000"/>
              <a:headEnd/>
              <a:tailEnd/>
            </a:ln>
          </p:spPr>
        </p:pic>
      </p:grpSp>
      <p:grpSp>
        <p:nvGrpSpPr>
          <p:cNvPr id="11" name="Group 18"/>
          <p:cNvGrpSpPr>
            <a:grpSpLocks/>
          </p:cNvGrpSpPr>
          <p:nvPr/>
        </p:nvGrpSpPr>
        <p:grpSpPr bwMode="auto">
          <a:xfrm>
            <a:off x="5943600" y="762000"/>
            <a:ext cx="2453252" cy="1846262"/>
            <a:chOff x="0" y="0"/>
            <a:chExt cx="2328" cy="1752"/>
          </a:xfrm>
        </p:grpSpPr>
        <p:pic>
          <p:nvPicPr>
            <p:cNvPr id="18" name="Picture 19"/>
            <p:cNvPicPr>
              <a:picLocks noChangeAspect="1" noChangeArrowheads="1"/>
            </p:cNvPicPr>
            <p:nvPr/>
          </p:nvPicPr>
          <p:blipFill>
            <a:blip r:embed="rId11"/>
            <a:srcRect/>
            <a:stretch>
              <a:fillRect/>
            </a:stretch>
          </p:blipFill>
          <p:spPr bwMode="auto">
            <a:xfrm rot="120000">
              <a:off x="159" y="135"/>
              <a:ext cx="2012" cy="1320"/>
            </a:xfrm>
            <a:prstGeom prst="rect">
              <a:avLst/>
            </a:prstGeom>
            <a:noFill/>
            <a:ln w="12700" cap="flat">
              <a:noFill/>
              <a:miter lim="800000"/>
              <a:headEnd/>
              <a:tailEnd/>
            </a:ln>
          </p:spPr>
        </p:pic>
        <p:pic>
          <p:nvPicPr>
            <p:cNvPr id="19" name="Picture 20"/>
            <p:cNvPicPr>
              <a:picLocks noChangeArrowheads="1"/>
            </p:cNvPicPr>
            <p:nvPr/>
          </p:nvPicPr>
          <p:blipFill>
            <a:blip r:embed="rId12"/>
            <a:srcRect/>
            <a:stretch>
              <a:fillRect/>
            </a:stretch>
          </p:blipFill>
          <p:spPr bwMode="auto">
            <a:xfrm>
              <a:off x="0" y="0"/>
              <a:ext cx="2328" cy="1752"/>
            </a:xfrm>
            <a:prstGeom prst="rect">
              <a:avLst/>
            </a:prstGeom>
            <a:noFill/>
            <a:ln w="12700" cap="flat">
              <a:noFill/>
              <a:miter lim="800000"/>
              <a:headEnd/>
              <a:tailEnd/>
            </a:ln>
          </p:spPr>
        </p:pic>
      </p:grpSp>
      <p:pic>
        <p:nvPicPr>
          <p:cNvPr id="20" name="Picture 21"/>
          <p:cNvPicPr>
            <a:picLocks noChangeAspect="1" noChangeArrowheads="1"/>
          </p:cNvPicPr>
          <p:nvPr/>
        </p:nvPicPr>
        <p:blipFill>
          <a:blip r:embed="rId13"/>
          <a:srcRect/>
          <a:stretch>
            <a:fillRect/>
          </a:stretch>
        </p:blipFill>
        <p:spPr bwMode="auto">
          <a:xfrm rot="599999">
            <a:off x="7472259" y="3052160"/>
            <a:ext cx="1014812" cy="1020081"/>
          </a:xfrm>
          <a:prstGeom prst="rect">
            <a:avLst/>
          </a:prstGeom>
          <a:noFill/>
          <a:ln w="12700" cap="flat">
            <a:noFill/>
            <a:miter lim="800000"/>
            <a:headEnd/>
            <a:tailEnd/>
          </a:ln>
          <a:effectLst>
            <a:outerShdw dist="101599" dir="2519995" algn="ctr" rotWithShape="0">
              <a:schemeClr val="bg2">
                <a:alpha val="50000"/>
              </a:schemeClr>
            </a:outerShdw>
          </a:effectLst>
        </p:spPr>
      </p:pic>
      <p:pic>
        <p:nvPicPr>
          <p:cNvPr id="2052" name="Picture 4"/>
          <p:cNvPicPr>
            <a:picLocks noChangeAspect="1" noChangeArrowheads="1"/>
          </p:cNvPicPr>
          <p:nvPr/>
        </p:nvPicPr>
        <p:blipFill>
          <a:blip r:embed="rId14"/>
          <a:srcRect/>
          <a:stretch>
            <a:fillRect/>
          </a:stretch>
        </p:blipFill>
        <p:spPr bwMode="auto">
          <a:xfrm>
            <a:off x="1219200" y="2133600"/>
            <a:ext cx="6386513" cy="2095500"/>
          </a:xfrm>
          <a:prstGeom prst="rect">
            <a:avLst/>
          </a:prstGeom>
          <a:noFill/>
          <a:ln w="1270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p:txBody>
          <a:bodyPr/>
          <a:lstStyle/>
          <a:p>
            <a:r>
              <a:rPr lang="en-US" dirty="0" smtClean="0"/>
              <a:t>Provide an online space for people to share their experiences at live music events.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p:txBody>
          <a:bodyPr/>
          <a:lstStyle/>
          <a:p>
            <a:r>
              <a:rPr lang="en-US" dirty="0" smtClean="0"/>
              <a:t>Provide an online space for people to share their experiences at live music events.</a:t>
            </a:r>
          </a:p>
          <a:p>
            <a:r>
              <a:rPr lang="en-US" dirty="0" smtClean="0"/>
              <a:t>Share their Stories.</a:t>
            </a:r>
          </a:p>
          <a:p>
            <a:r>
              <a:rPr lang="en-US" dirty="0" smtClean="0"/>
              <a:t>Share their Photos.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Intense laser light show. Auckland New Zealand. McDonald's Cirque Rocks! Photos. NZ. by Dean Lonergan Events Ltd.."/>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5374" name="Picture 14" descr="Rock concert. Daytona Bike Week 2009 by DeusXFlorida."/>
          <p:cNvPicPr>
            <a:picLocks noChangeAspect="1" noChangeArrowheads="1"/>
          </p:cNvPicPr>
          <p:nvPr/>
        </p:nvPicPr>
        <p:blipFill>
          <a:blip r:embed="rId3"/>
          <a:srcRect/>
          <a:stretch>
            <a:fillRect/>
          </a:stretch>
        </p:blipFill>
        <p:spPr bwMode="auto">
          <a:xfrm>
            <a:off x="6172200" y="228600"/>
            <a:ext cx="2265121" cy="3390900"/>
          </a:xfrm>
          <a:prstGeom prst="rect">
            <a:avLst/>
          </a:prstGeom>
          <a:noFill/>
          <a:ln w="127000">
            <a:solidFill>
              <a:schemeClr val="tx1"/>
            </a:solidFill>
          </a:ln>
          <a:effectLst>
            <a:outerShdw blurRad="190500" dist="139700" dir="2700000" algn="tl" rotWithShape="0">
              <a:prstClr val="black">
                <a:alpha val="79000"/>
              </a:prstClr>
            </a:outerShdw>
          </a:effectLst>
        </p:spPr>
      </p:pic>
      <p:pic>
        <p:nvPicPr>
          <p:cNvPr id="15362" name="Picture 2"/>
          <p:cNvPicPr>
            <a:picLocks noChangeAspect="1" noChangeArrowheads="1"/>
          </p:cNvPicPr>
          <p:nvPr/>
        </p:nvPicPr>
        <p:blipFill>
          <a:blip r:embed="rId4"/>
          <a:srcRect/>
          <a:stretch>
            <a:fillRect/>
          </a:stretch>
        </p:blipFill>
        <p:spPr bwMode="auto">
          <a:xfrm>
            <a:off x="304800" y="150047"/>
            <a:ext cx="3962400" cy="2974153"/>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pic>
        <p:nvPicPr>
          <p:cNvPr id="15365" name="Picture 5"/>
          <p:cNvPicPr>
            <a:picLocks noChangeAspect="1" noChangeArrowheads="1"/>
          </p:cNvPicPr>
          <p:nvPr/>
        </p:nvPicPr>
        <p:blipFill>
          <a:blip r:embed="rId5"/>
          <a:srcRect/>
          <a:stretch>
            <a:fillRect/>
          </a:stretch>
        </p:blipFill>
        <p:spPr bwMode="auto">
          <a:xfrm>
            <a:off x="4953000" y="1905000"/>
            <a:ext cx="3930650" cy="2638813"/>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pic>
        <p:nvPicPr>
          <p:cNvPr id="5" name="Picture 4" descr="Rock Show 2~ by chirag galundia."/>
          <p:cNvPicPr/>
          <p:nvPr/>
        </p:nvPicPr>
        <p:blipFill>
          <a:blip r:embed="rId6"/>
          <a:srcRect/>
          <a:stretch>
            <a:fillRect/>
          </a:stretch>
        </p:blipFill>
        <p:spPr bwMode="auto">
          <a:xfrm>
            <a:off x="152400" y="1828800"/>
            <a:ext cx="3771900" cy="2512085"/>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pic>
        <p:nvPicPr>
          <p:cNvPr id="15367" name="Picture 7" descr="Best Fan @ Atlanta's Scion Rock Fest by RichterFit."/>
          <p:cNvPicPr>
            <a:picLocks noChangeAspect="1" noChangeArrowheads="1"/>
          </p:cNvPicPr>
          <p:nvPr/>
        </p:nvPicPr>
        <p:blipFill>
          <a:blip r:embed="rId7"/>
          <a:srcRect/>
          <a:stretch>
            <a:fillRect/>
          </a:stretch>
        </p:blipFill>
        <p:spPr bwMode="auto">
          <a:xfrm>
            <a:off x="3429000" y="381000"/>
            <a:ext cx="2182216" cy="3276600"/>
          </a:xfrm>
          <a:prstGeom prst="rect">
            <a:avLst/>
          </a:prstGeom>
          <a:noFill/>
          <a:ln w="127000">
            <a:solidFill>
              <a:schemeClr val="tx1"/>
            </a:solidFill>
          </a:ln>
          <a:effectLst>
            <a:outerShdw blurRad="190500" dist="139700" dir="2700000" algn="tl" rotWithShape="0">
              <a:prstClr val="black">
                <a:alpha val="79000"/>
              </a:prstClr>
            </a:outerShdw>
          </a:effectLst>
        </p:spPr>
      </p:pic>
      <p:pic>
        <p:nvPicPr>
          <p:cNvPr id="15369" name="Picture 9" descr="http://l.yimg.com/g/images/spaceball.gif"/>
          <p:cNvPicPr>
            <a:picLocks noChangeAspect="1" noChangeArrowheads="1"/>
          </p:cNvPicPr>
          <p:nvPr/>
        </p:nvPicPr>
        <p:blipFill>
          <a:blip r:embed="rId8"/>
          <a:srcRect/>
          <a:stretch>
            <a:fillRect/>
          </a:stretch>
        </p:blipFill>
        <p:spPr bwMode="auto">
          <a:xfrm>
            <a:off x="155575" y="-136525"/>
            <a:ext cx="9525" cy="9525"/>
          </a:xfrm>
          <a:prstGeom prst="rect">
            <a:avLst/>
          </a:prstGeom>
          <a:noFill/>
        </p:spPr>
      </p:pic>
      <p:pic>
        <p:nvPicPr>
          <p:cNvPr id="15370" name="Picture 10"/>
          <p:cNvPicPr>
            <a:picLocks noChangeAspect="1" noChangeArrowheads="1"/>
          </p:cNvPicPr>
          <p:nvPr/>
        </p:nvPicPr>
        <p:blipFill>
          <a:blip r:embed="rId9"/>
          <a:srcRect/>
          <a:stretch>
            <a:fillRect/>
          </a:stretch>
        </p:blipFill>
        <p:spPr bwMode="auto">
          <a:xfrm>
            <a:off x="228600" y="3581400"/>
            <a:ext cx="2178341" cy="3067050"/>
          </a:xfrm>
          <a:prstGeom prst="rect">
            <a:avLst/>
          </a:prstGeom>
          <a:noFill/>
          <a:ln w="127000" cap="rnd">
            <a:solidFill>
              <a:schemeClr val="tx1"/>
            </a:solidFill>
            <a:round/>
            <a:headEnd/>
            <a:tailEnd/>
          </a:ln>
          <a:effectLst>
            <a:outerShdw blurRad="190500" dist="139700" dir="2700000" algn="tl" rotWithShape="0">
              <a:prstClr val="black">
                <a:alpha val="79000"/>
              </a:prstClr>
            </a:outerShdw>
          </a:effectLst>
        </p:spPr>
      </p:pic>
      <p:pic>
        <p:nvPicPr>
          <p:cNvPr id="8" name="Picture 7" descr="Fans @ Rock am Ring 2008 by MTV Festival Reporter."/>
          <p:cNvPicPr/>
          <p:nvPr/>
        </p:nvPicPr>
        <p:blipFill>
          <a:blip r:embed="rId10"/>
          <a:srcRect/>
          <a:stretch>
            <a:fillRect/>
          </a:stretch>
        </p:blipFill>
        <p:spPr bwMode="auto">
          <a:xfrm>
            <a:off x="2895600" y="4038600"/>
            <a:ext cx="4004505" cy="2667000"/>
          </a:xfrm>
          <a:prstGeom prst="rect">
            <a:avLst/>
          </a:prstGeom>
          <a:noFill/>
          <a:ln w="127000">
            <a:solidFill>
              <a:schemeClr val="tx1"/>
            </a:solidFill>
            <a:round/>
            <a:headEnd/>
            <a:tailEnd/>
          </a:ln>
          <a:effectLst>
            <a:outerShdw blurRad="190500" dist="139700" dir="2700000" algn="tl" rotWithShape="0">
              <a:prstClr val="black">
                <a:alpha val="79000"/>
              </a:prstClr>
            </a:outerShdw>
          </a:effectLst>
        </p:spPr>
      </p:pic>
      <p:pic>
        <p:nvPicPr>
          <p:cNvPr id="15376" name="Picture 16" descr="Egmont Rock concert by Siebuhr."/>
          <p:cNvPicPr>
            <a:picLocks noChangeAspect="1" noChangeArrowheads="1"/>
          </p:cNvPicPr>
          <p:nvPr/>
        </p:nvPicPr>
        <p:blipFill>
          <a:blip r:embed="rId11"/>
          <a:srcRect/>
          <a:stretch>
            <a:fillRect/>
          </a:stretch>
        </p:blipFill>
        <p:spPr bwMode="auto">
          <a:xfrm>
            <a:off x="5410200" y="4267200"/>
            <a:ext cx="3124200" cy="2343150"/>
          </a:xfrm>
          <a:prstGeom prst="rect">
            <a:avLst/>
          </a:prstGeom>
          <a:noFill/>
          <a:ln w="127000">
            <a:solidFill>
              <a:schemeClr val="tx1"/>
            </a:solidFill>
          </a:ln>
          <a:effectLst>
            <a:outerShdw blurRad="190500" dist="139700" dir="2700000" algn="tl" rotWithShape="0">
              <a:prstClr val="black">
                <a:alpha val="79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p:txBody>
          <a:bodyPr/>
          <a:lstStyle/>
          <a:p>
            <a:r>
              <a:rPr lang="en-US" dirty="0" smtClean="0"/>
              <a:t>Provide an online space for people to share their experiences at live music events.</a:t>
            </a:r>
          </a:p>
          <a:p>
            <a:r>
              <a:rPr lang="en-US" dirty="0" smtClean="0"/>
              <a:t>Share their Stories.</a:t>
            </a:r>
          </a:p>
          <a:p>
            <a:r>
              <a:rPr lang="en-US" dirty="0" smtClean="0"/>
              <a:t>Share their Photos.</a:t>
            </a:r>
          </a:p>
          <a:p>
            <a:r>
              <a:rPr lang="en-US" dirty="0" smtClean="0"/>
              <a:t>Share their Trophies.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nse laser light show. Auckland New Zealand. McDonald's Cirque Rocks! Photos. NZ. by Dean Lonergan Events Ltd.."/>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2"/>
          <p:cNvPicPr>
            <a:picLocks noChangeAspect="1" noChangeArrowheads="1"/>
          </p:cNvPicPr>
          <p:nvPr/>
        </p:nvPicPr>
        <p:blipFill>
          <a:blip r:embed="rId3"/>
          <a:srcRect/>
          <a:stretch>
            <a:fillRect/>
          </a:stretch>
        </p:blipFill>
        <p:spPr bwMode="auto">
          <a:xfrm>
            <a:off x="0" y="304800"/>
            <a:ext cx="8839200" cy="6199187"/>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p:txBody>
          <a:bodyPr/>
          <a:lstStyle/>
          <a:p>
            <a:r>
              <a:rPr lang="en-US" dirty="0" smtClean="0"/>
              <a:t>Provide an online space for people to share their experiences at live music events.</a:t>
            </a:r>
          </a:p>
          <a:p>
            <a:r>
              <a:rPr lang="en-US" dirty="0" smtClean="0"/>
              <a:t>Share their Stories.</a:t>
            </a:r>
          </a:p>
          <a:p>
            <a:r>
              <a:rPr lang="en-US" dirty="0" smtClean="0"/>
              <a:t>Share their Photos.</a:t>
            </a:r>
          </a:p>
          <a:p>
            <a:r>
              <a:rPr lang="en-US" dirty="0" smtClean="0"/>
              <a:t>Share their Trophies.</a:t>
            </a:r>
          </a:p>
          <a:p>
            <a:r>
              <a:rPr lang="en-US" dirty="0" smtClean="0"/>
              <a:t>Share their Love of Music.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Which brings us to…</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609600" y="1371600"/>
            <a:ext cx="10971430" cy="56685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1134</TotalTime>
  <Words>670</Words>
  <Application>Microsoft Office PowerPoint</Application>
  <PresentationFormat>On-screen Show (4:3)</PresentationFormat>
  <Paragraphs>113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Slide 1</vt:lpstr>
      <vt:lpstr>The Live Music Cast</vt:lpstr>
      <vt:lpstr>Our Goal</vt:lpstr>
      <vt:lpstr>Our Goal</vt:lpstr>
      <vt:lpstr>Slide 5</vt:lpstr>
      <vt:lpstr>Our Goal</vt:lpstr>
      <vt:lpstr>Slide 7</vt:lpstr>
      <vt:lpstr>Our Goal</vt:lpstr>
      <vt:lpstr>Which brings us to…</vt:lpstr>
      <vt:lpstr>User Research</vt:lpstr>
      <vt:lpstr>Brick and Mortar Research</vt:lpstr>
      <vt:lpstr>Directed Storytelling</vt:lpstr>
      <vt:lpstr>Affinity Diagram</vt:lpstr>
      <vt:lpstr>Slide 14</vt:lpstr>
      <vt:lpstr>Competitive Analysis</vt:lpstr>
      <vt:lpstr>Lisa Gibbs</vt:lpstr>
      <vt:lpstr>Lisa Gibbs Rocks</vt:lpstr>
      <vt:lpstr>Lisa’s Goals</vt:lpstr>
      <vt:lpstr>Mac Lorenzo</vt:lpstr>
      <vt:lpstr>Mac Lorenzo Rocked</vt:lpstr>
      <vt:lpstr>Mac’s Goals</vt:lpstr>
      <vt:lpstr>What do people want to do?</vt:lpstr>
      <vt:lpstr>System Map</vt:lpstr>
      <vt:lpstr>Scenario 1: Finding an old ticket</vt:lpstr>
      <vt:lpstr>Scenario 2: Happening upon memories.</vt:lpstr>
      <vt:lpstr>And Now…</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Bolster</dc:creator>
  <cp:lastModifiedBy>Thomas Bolster</cp:lastModifiedBy>
  <cp:revision>7</cp:revision>
  <dcterms:created xsi:type="dcterms:W3CDTF">2009-03-18T15:42:19Z</dcterms:created>
  <dcterms:modified xsi:type="dcterms:W3CDTF">2009-03-19T13:02:55Z</dcterms:modified>
</cp:coreProperties>
</file>